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6" r:id="rId2"/>
    <p:sldId id="275" r:id="rId3"/>
    <p:sldId id="294" r:id="rId4"/>
    <p:sldId id="277" r:id="rId5"/>
    <p:sldId id="278" r:id="rId6"/>
    <p:sldId id="279" r:id="rId7"/>
    <p:sldId id="292" r:id="rId8"/>
    <p:sldId id="310" r:id="rId9"/>
    <p:sldId id="311" r:id="rId10"/>
    <p:sldId id="312" r:id="rId11"/>
    <p:sldId id="313" r:id="rId12"/>
    <p:sldId id="314" r:id="rId13"/>
    <p:sldId id="315" r:id="rId14"/>
    <p:sldId id="317" r:id="rId15"/>
    <p:sldId id="316" r:id="rId16"/>
    <p:sldId id="318" r:id="rId17"/>
    <p:sldId id="319" r:id="rId18"/>
    <p:sldId id="320" r:id="rId19"/>
    <p:sldId id="295" r:id="rId20"/>
    <p:sldId id="263"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nu sai prakash" initials="bs" lastIdx="1" clrIdx="0">
    <p:extLst>
      <p:ext uri="{19B8F6BF-5375-455C-9EA6-DF929625EA0E}">
        <p15:presenceInfo xmlns:p15="http://schemas.microsoft.com/office/powerpoint/2012/main" userId="717163dd666114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4A6FA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167C1-5B1A-436D-ADEE-17DCC9FC2265}" type="datetimeFigureOut">
              <a:rPr lang="en-US" smtClean="0"/>
              <a:t>12/23/2025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0156F-D438-4AD7-9087-2707A9447047}" type="slidenum">
              <a:rPr lang="en-US" smtClean="0"/>
              <a:t>‹#›</a:t>
            </a:fld>
            <a:endParaRPr lang="en-US"/>
          </a:p>
        </p:txBody>
      </p:sp>
    </p:spTree>
    <p:extLst>
      <p:ext uri="{BB962C8B-B14F-4D97-AF65-F5344CB8AC3E}">
        <p14:creationId xmlns:p14="http://schemas.microsoft.com/office/powerpoint/2010/main" val="248346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FFBF3-BF2E-409F-AF89-EB98790D0617}" type="slidenum">
              <a:rPr lang="en-US" smtClean="0"/>
              <a:t>1</a:t>
            </a:fld>
            <a:endParaRPr lang="en-US"/>
          </a:p>
        </p:txBody>
      </p:sp>
    </p:spTree>
    <p:extLst>
      <p:ext uri="{BB962C8B-B14F-4D97-AF65-F5344CB8AC3E}">
        <p14:creationId xmlns:p14="http://schemas.microsoft.com/office/powerpoint/2010/main" val="345404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FFBF3-BF2E-409F-AF89-EB98790D0617}" type="slidenum">
              <a:rPr lang="en-US" smtClean="0"/>
              <a:t>4</a:t>
            </a:fld>
            <a:endParaRPr lang="en-US"/>
          </a:p>
        </p:txBody>
      </p:sp>
    </p:spTree>
    <p:extLst>
      <p:ext uri="{BB962C8B-B14F-4D97-AF65-F5344CB8AC3E}">
        <p14:creationId xmlns:p14="http://schemas.microsoft.com/office/powerpoint/2010/main" val="1046497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0156F-D438-4AD7-9087-2707A9447047}" type="slidenum">
              <a:rPr lang="en-US" smtClean="0"/>
              <a:t>5</a:t>
            </a:fld>
            <a:endParaRPr lang="en-US"/>
          </a:p>
        </p:txBody>
      </p:sp>
    </p:spTree>
    <p:extLst>
      <p:ext uri="{BB962C8B-B14F-4D97-AF65-F5344CB8AC3E}">
        <p14:creationId xmlns:p14="http://schemas.microsoft.com/office/powerpoint/2010/main" val="205732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FFBF3-BF2E-409F-AF89-EB98790D0617}" type="slidenum">
              <a:rPr lang="en-US" smtClean="0"/>
              <a:t>7</a:t>
            </a:fld>
            <a:endParaRPr lang="en-US"/>
          </a:p>
        </p:txBody>
      </p:sp>
    </p:spTree>
    <p:extLst>
      <p:ext uri="{BB962C8B-B14F-4D97-AF65-F5344CB8AC3E}">
        <p14:creationId xmlns:p14="http://schemas.microsoft.com/office/powerpoint/2010/main" val="1672028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0156F-D438-4AD7-9087-2707A9447047}" type="slidenum">
              <a:rPr lang="en-US" smtClean="0"/>
              <a:t>8</a:t>
            </a:fld>
            <a:endParaRPr lang="en-US"/>
          </a:p>
        </p:txBody>
      </p:sp>
    </p:spTree>
    <p:extLst>
      <p:ext uri="{BB962C8B-B14F-4D97-AF65-F5344CB8AC3E}">
        <p14:creationId xmlns:p14="http://schemas.microsoft.com/office/powerpoint/2010/main" val="389268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05F6-96BA-075E-80C7-01FE090378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A3714E-4674-309A-260A-B7CA2CA13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00D44F-4F43-A2B8-9665-14CE5A05A4E6}"/>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1FAB7F45-624D-9C1D-0ADD-9FFDD2289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9A74D-C71D-D554-7542-97DF9ABF1483}"/>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378102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DC68-6945-47BD-6FD1-BE4593F7AF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A1FD35-3847-91CF-6CD1-37E07160F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1ED36-1EC1-AC82-5367-BC96DD930DB4}"/>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A43BE267-0597-A3B2-4F34-4340EA29C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C32EC-0306-DB6C-06A2-D1A8EE90F22C}"/>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26706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D17D1-D6FA-6BDF-BD30-938E54EAF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9AA19F-F1ED-59A2-262C-21DC72A360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E8561-8F41-9CD6-0878-0D17FA5BBD57}"/>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84B2B78F-90E8-48F6-969E-C1839CB09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26DD1-F95A-C98C-DD92-0C8209AE73E5}"/>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2553204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71EA-D43C-8052-D794-44B2E9111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8364B-CFB0-AFB0-9AE7-E6833AB41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3688A-0E23-7910-D829-990DC1737F31}"/>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923B4B6D-DBAE-FBFD-AB1B-02C30FA8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A2166-246E-3F42-9473-AF2533FE644B}"/>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409383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62F9-2277-E424-AED2-F8ACBA051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219A62-A7D8-CD94-AA94-F179ADBB4B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510F57-6D2B-05AD-B367-40B79BC145A7}"/>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F0692125-9614-30F1-6803-ABD7A7F6B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F9508-7D81-11B0-9716-17D31DC26D5D}"/>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2780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1205-6208-BEFD-48DC-123246B212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5978B6-FA6E-458D-810E-7FB5EC5092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7BDEC-E2BA-FEFA-FC33-4B3E3B0B99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CAC5-44C8-BFD8-07F9-BD2C729AAEB2}"/>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6" name="Footer Placeholder 5">
            <a:extLst>
              <a:ext uri="{FF2B5EF4-FFF2-40B4-BE49-F238E27FC236}">
                <a16:creationId xmlns:a16="http://schemas.microsoft.com/office/drawing/2014/main" id="{5737AB9F-C4B0-A2A5-3450-C3810A611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2194A-C00F-BC67-3BCA-F393E9261139}"/>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27208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4F9D9-1530-5894-3B7A-4DD1D2FD61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E70AB-FCAB-EB28-D319-EC6787AD3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6B6824-6FE0-7B3E-CD87-0C2D1D62B5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5EF8DA-9F09-3414-D435-20BDE076D8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B537E-0488-7701-CFD3-753C61C09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FDC0B3-BDB1-0283-4756-AE664B63CAAD}"/>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8" name="Footer Placeholder 7">
            <a:extLst>
              <a:ext uri="{FF2B5EF4-FFF2-40B4-BE49-F238E27FC236}">
                <a16:creationId xmlns:a16="http://schemas.microsoft.com/office/drawing/2014/main" id="{42F8FCB1-989C-6564-53CC-4499F35B46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4B78D-C4BF-CD19-19B5-1583A44B8901}"/>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65018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6A5B-4979-0DFE-5AA7-FDC3036A26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DA14AB-7432-A693-8D23-564924596EB2}"/>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4" name="Footer Placeholder 3">
            <a:extLst>
              <a:ext uri="{FF2B5EF4-FFF2-40B4-BE49-F238E27FC236}">
                <a16:creationId xmlns:a16="http://schemas.microsoft.com/office/drawing/2014/main" id="{5AF92F76-9777-29B7-84F4-98342A26A0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A37012-07BD-8A4D-3243-4DA238E9402A}"/>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116122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D1F81-9D6D-11F3-D53A-2687FA9F185B}"/>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3" name="Footer Placeholder 2">
            <a:extLst>
              <a:ext uri="{FF2B5EF4-FFF2-40B4-BE49-F238E27FC236}">
                <a16:creationId xmlns:a16="http://schemas.microsoft.com/office/drawing/2014/main" id="{6101E460-C982-D52E-BC3D-D6B1ED6DAC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1D3C8B-A3FD-C86E-526B-4DAE91815AAE}"/>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119082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A9E1-8EA7-E3C7-FE1F-605F0E4D87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57324-E63F-9AF8-E509-CC7D9E333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4F5FCA-3D18-E59A-6DC6-A616901E0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DC2EC-F420-E7B2-D899-D7091A78471B}"/>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6" name="Footer Placeholder 5">
            <a:extLst>
              <a:ext uri="{FF2B5EF4-FFF2-40B4-BE49-F238E27FC236}">
                <a16:creationId xmlns:a16="http://schemas.microsoft.com/office/drawing/2014/main" id="{805E1F61-078B-26A0-BF1A-FBB8FBBDB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72B0C-0663-A0A6-3F5D-AAAA5C23669C}"/>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1305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C39E-6AAB-C066-DA81-74E4CD3DF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00E2A3-EDC0-1A33-EB63-C7ECFB6D8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651185-5998-7947-47EB-F25886717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10B6F-DD32-26FF-AEC0-CA949F95ACC9}"/>
              </a:ext>
            </a:extLst>
          </p:cNvPr>
          <p:cNvSpPr>
            <a:spLocks noGrp="1"/>
          </p:cNvSpPr>
          <p:nvPr>
            <p:ph type="dt" sz="half" idx="10"/>
          </p:nvPr>
        </p:nvSpPr>
        <p:spPr/>
        <p:txBody>
          <a:bodyPr/>
          <a:lstStyle/>
          <a:p>
            <a:fld id="{C9E38F49-C6C1-432C-A021-7EA97C97ED74}" type="datetimeFigureOut">
              <a:rPr lang="en-US" smtClean="0"/>
              <a:t>12/23/2025</a:t>
            </a:fld>
            <a:endParaRPr lang="en-US"/>
          </a:p>
        </p:txBody>
      </p:sp>
      <p:sp>
        <p:nvSpPr>
          <p:cNvPr id="6" name="Footer Placeholder 5">
            <a:extLst>
              <a:ext uri="{FF2B5EF4-FFF2-40B4-BE49-F238E27FC236}">
                <a16:creationId xmlns:a16="http://schemas.microsoft.com/office/drawing/2014/main" id="{B64C590C-76FB-C776-3CB3-E84B4D1230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608D2-7A32-5EE1-8277-F4CFDAD9AF21}"/>
              </a:ext>
            </a:extLst>
          </p:cNvPr>
          <p:cNvSpPr>
            <a:spLocks noGrp="1"/>
          </p:cNvSpPr>
          <p:nvPr>
            <p:ph type="sldNum" sz="quarter" idx="12"/>
          </p:nvPr>
        </p:nvSpPr>
        <p:spPr/>
        <p:txBody>
          <a:bodyPr/>
          <a:lstStyle/>
          <a:p>
            <a:fld id="{D608BFDC-3999-4604-B668-0A9B260BDA72}" type="slidenum">
              <a:rPr lang="en-US" smtClean="0"/>
              <a:t>‹#›</a:t>
            </a:fld>
            <a:endParaRPr lang="en-US"/>
          </a:p>
        </p:txBody>
      </p:sp>
    </p:spTree>
    <p:extLst>
      <p:ext uri="{BB962C8B-B14F-4D97-AF65-F5344CB8AC3E}">
        <p14:creationId xmlns:p14="http://schemas.microsoft.com/office/powerpoint/2010/main" val="416813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868A0-BB3D-C8C5-E639-F6E753CC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D5ACBC-C086-ED33-DE0B-A009F320A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CB3AD-0106-982E-91C6-DA30F4607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38F49-C6C1-432C-A021-7EA97C97ED74}" type="datetimeFigureOut">
              <a:rPr lang="en-US" smtClean="0"/>
              <a:t>12/23/2025</a:t>
            </a:fld>
            <a:endParaRPr lang="en-US"/>
          </a:p>
        </p:txBody>
      </p:sp>
      <p:sp>
        <p:nvSpPr>
          <p:cNvPr id="5" name="Footer Placeholder 4">
            <a:extLst>
              <a:ext uri="{FF2B5EF4-FFF2-40B4-BE49-F238E27FC236}">
                <a16:creationId xmlns:a16="http://schemas.microsoft.com/office/drawing/2014/main" id="{C3BF88DA-D9C3-2A42-406E-95CD1E1D95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348926-C7B0-1774-B48A-C53610DF3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8BFDC-3999-4604-B668-0A9B260BDA72}" type="slidenum">
              <a:rPr lang="en-US" smtClean="0"/>
              <a:t>‹#›</a:t>
            </a:fld>
            <a:endParaRPr lang="en-US"/>
          </a:p>
        </p:txBody>
      </p:sp>
    </p:spTree>
    <p:extLst>
      <p:ext uri="{BB962C8B-B14F-4D97-AF65-F5344CB8AC3E}">
        <p14:creationId xmlns:p14="http://schemas.microsoft.com/office/powerpoint/2010/main" val="1080408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bhanu-sai-prakash-bandaru-22a1b8204/"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github.com/bhanusaiprakashbandar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211DA6-1DA1-5FE6-E1B9-C61CD141879E}"/>
              </a:ext>
            </a:extLst>
          </p:cNvPr>
          <p:cNvGrpSpPr/>
          <p:nvPr/>
        </p:nvGrpSpPr>
        <p:grpSpPr>
          <a:xfrm>
            <a:off x="8626" y="8626"/>
            <a:ext cx="12192001" cy="6858000"/>
            <a:chOff x="0" y="0"/>
            <a:chExt cx="12192001" cy="6858000"/>
          </a:xfrm>
        </p:grpSpPr>
        <p:pic>
          <p:nvPicPr>
            <p:cNvPr id="3" name="Picture 2" descr="A white background with black and white clouds&#10;&#10;AI-generated content may be incorrect.">
              <a:extLst>
                <a:ext uri="{FF2B5EF4-FFF2-40B4-BE49-F238E27FC236}">
                  <a16:creationId xmlns:a16="http://schemas.microsoft.com/office/drawing/2014/main" id="{A10B4F96-ABD8-0A83-96A6-22CEBBAEC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33629"/>
              <a:ext cx="12192000" cy="2124371"/>
            </a:xfrm>
            <a:prstGeom prst="rect">
              <a:avLst/>
            </a:prstGeom>
          </p:spPr>
        </p:pic>
        <p:pic>
          <p:nvPicPr>
            <p:cNvPr id="5" name="Picture 4">
              <a:extLst>
                <a:ext uri="{FF2B5EF4-FFF2-40B4-BE49-F238E27FC236}">
                  <a16:creationId xmlns:a16="http://schemas.microsoft.com/office/drawing/2014/main" id="{EE362903-2FE7-5747-D5B9-E48E46A54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810267"/>
            </a:xfrm>
            <a:prstGeom prst="rect">
              <a:avLst/>
            </a:prstGeom>
          </p:spPr>
        </p:pic>
      </p:grpSp>
      <p:sp>
        <p:nvSpPr>
          <p:cNvPr id="6" name="TextBox 5">
            <a:extLst>
              <a:ext uri="{FF2B5EF4-FFF2-40B4-BE49-F238E27FC236}">
                <a16:creationId xmlns:a16="http://schemas.microsoft.com/office/drawing/2014/main" id="{27121CFE-300A-97D9-73F5-BD4CF27AACCF}"/>
              </a:ext>
            </a:extLst>
          </p:cNvPr>
          <p:cNvSpPr txBox="1"/>
          <p:nvPr/>
        </p:nvSpPr>
        <p:spPr>
          <a:xfrm>
            <a:off x="1627933" y="2745639"/>
            <a:ext cx="9196251" cy="1366721"/>
          </a:xfrm>
          <a:prstGeom prst="rect">
            <a:avLst/>
          </a:prstGeom>
          <a:noFill/>
        </p:spPr>
        <p:txBody>
          <a:bodyPr wrap="square" rtlCol="0">
            <a:spAutoFit/>
          </a:bodyPr>
          <a:lstStyle/>
          <a:p>
            <a:pPr algn="ctr">
              <a:lnSpc>
                <a:spcPct val="150000"/>
              </a:lnSpc>
            </a:pPr>
            <a:r>
              <a:rPr lang="en-US" sz="2000" i="1" dirty="0">
                <a:latin typeface="Times New Roman" panose="02020603050405020304" pitchFamily="18" charset="0"/>
                <a:cs typeface="Times New Roman" panose="02020603050405020304" pitchFamily="18" charset="0"/>
              </a:rPr>
              <a:t>Project on </a:t>
            </a:r>
          </a:p>
          <a:p>
            <a:pPr algn="ctr">
              <a:lnSpc>
                <a:spcPct val="150000"/>
              </a:lnSpc>
            </a:pPr>
            <a:r>
              <a:rPr lang="en-US" altLang="en-US" sz="4000" b="1" dirty="0">
                <a:solidFill>
                  <a:srgbClr val="FF0000"/>
                </a:solidFill>
                <a:latin typeface="Times New Roman" panose="02020603050405020304" pitchFamily="18" charset="0"/>
                <a:cs typeface="Times New Roman" panose="02020603050405020304" pitchFamily="18" charset="0"/>
              </a:rPr>
              <a:t>World Wide Energy Consumption</a:t>
            </a:r>
          </a:p>
        </p:txBody>
      </p:sp>
      <p:sp>
        <p:nvSpPr>
          <p:cNvPr id="8" name="TextBox 7">
            <a:extLst>
              <a:ext uri="{FF2B5EF4-FFF2-40B4-BE49-F238E27FC236}">
                <a16:creationId xmlns:a16="http://schemas.microsoft.com/office/drawing/2014/main" id="{A33BEBC7-CAA0-4EBF-C4E1-427501C98944}"/>
              </a:ext>
            </a:extLst>
          </p:cNvPr>
          <p:cNvSpPr txBox="1"/>
          <p:nvPr/>
        </p:nvSpPr>
        <p:spPr>
          <a:xfrm>
            <a:off x="7803322" y="5487618"/>
            <a:ext cx="393192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Presented by :</a:t>
            </a:r>
          </a:p>
          <a:p>
            <a:r>
              <a:rPr lang="en-US" dirty="0">
                <a:latin typeface="Times New Roman" panose="02020603050405020304" pitchFamily="18" charset="0"/>
                <a:cs typeface="Times New Roman" panose="02020603050405020304" pitchFamily="18" charset="0"/>
              </a:rPr>
              <a:t>Name : </a:t>
            </a:r>
            <a:r>
              <a:rPr lang="en-US" b="1" dirty="0">
                <a:latin typeface="Times New Roman" panose="02020603050405020304" pitchFamily="18" charset="0"/>
                <a:cs typeface="Times New Roman" panose="02020603050405020304" pitchFamily="18" charset="0"/>
              </a:rPr>
              <a:t>B. Bhanu Sai Prakash</a:t>
            </a:r>
          </a:p>
          <a:p>
            <a:r>
              <a:rPr lang="en-US" dirty="0">
                <a:latin typeface="Times New Roman" panose="02020603050405020304" pitchFamily="18" charset="0"/>
                <a:cs typeface="Times New Roman" panose="02020603050405020304" pitchFamily="18" charset="0"/>
              </a:rPr>
              <a:t>Batch No : </a:t>
            </a:r>
            <a:r>
              <a:rPr lang="en-US" b="1" dirty="0">
                <a:latin typeface="Times New Roman" panose="02020603050405020304" pitchFamily="18" charset="0"/>
                <a:cs typeface="Times New Roman" panose="02020603050405020304" pitchFamily="18" charset="0"/>
              </a:rPr>
              <a:t>436</a:t>
            </a:r>
          </a:p>
          <a:p>
            <a:r>
              <a:rPr lang="en-US" dirty="0">
                <a:latin typeface="Times New Roman" panose="02020603050405020304" pitchFamily="18" charset="0"/>
                <a:cs typeface="Times New Roman" panose="02020603050405020304" pitchFamily="18" charset="0"/>
              </a:rPr>
              <a:t>Branch : </a:t>
            </a:r>
            <a:r>
              <a:rPr lang="en-US" b="1" dirty="0" err="1">
                <a:latin typeface="Times New Roman" panose="02020603050405020304" pitchFamily="18" charset="0"/>
                <a:cs typeface="Times New Roman" panose="02020603050405020304" pitchFamily="18" charset="0"/>
              </a:rPr>
              <a:t>Dilsukhnagar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389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5BD2B-5E76-563E-3533-75DF733C3906}"/>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58B02E39-313A-ED3C-7E67-D69C18CBB3F2}"/>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2AB354D0-3603-A222-BF2E-2AE63C5B1058}"/>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DA5F552B-7F5C-75F4-976E-C89EE47B8418}"/>
              </a:ext>
            </a:extLst>
          </p:cNvPr>
          <p:cNvSpPr txBox="1"/>
          <p:nvPr/>
        </p:nvSpPr>
        <p:spPr>
          <a:xfrm>
            <a:off x="674297" y="1329804"/>
            <a:ext cx="10559759" cy="579967"/>
          </a:xfrm>
          <a:prstGeom prst="rect">
            <a:avLst/>
          </a:prstGeom>
          <a:noFill/>
        </p:spPr>
        <p:txBody>
          <a:bodyPr wrap="square" rtlCol="0">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What are the top 5 countries by GDP in the most recent year?</a:t>
            </a:r>
          </a:p>
        </p:txBody>
      </p:sp>
      <p:grpSp>
        <p:nvGrpSpPr>
          <p:cNvPr id="21" name="Group 20">
            <a:extLst>
              <a:ext uri="{FF2B5EF4-FFF2-40B4-BE49-F238E27FC236}">
                <a16:creationId xmlns:a16="http://schemas.microsoft.com/office/drawing/2014/main" id="{5883933A-8DB6-AA56-A71E-FCC431F1BFA4}"/>
              </a:ext>
            </a:extLst>
          </p:cNvPr>
          <p:cNvGrpSpPr/>
          <p:nvPr/>
        </p:nvGrpSpPr>
        <p:grpSpPr>
          <a:xfrm>
            <a:off x="828477" y="2191024"/>
            <a:ext cx="4033663" cy="3036710"/>
            <a:chOff x="674298" y="2332360"/>
            <a:chExt cx="4033663" cy="3036710"/>
          </a:xfrm>
        </p:grpSpPr>
        <p:sp>
          <p:nvSpPr>
            <p:cNvPr id="11" name="TextBox 10">
              <a:extLst>
                <a:ext uri="{FF2B5EF4-FFF2-40B4-BE49-F238E27FC236}">
                  <a16:creationId xmlns:a16="http://schemas.microsoft.com/office/drawing/2014/main" id="{DDDF1DAA-4A1B-E05B-373D-67DE551AA5FA}"/>
                </a:ext>
              </a:extLst>
            </p:cNvPr>
            <p:cNvSpPr txBox="1"/>
            <p:nvPr/>
          </p:nvSpPr>
          <p:spPr>
            <a:xfrm>
              <a:off x="674298" y="2332360"/>
              <a:ext cx="403366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16" name="Picture 15">
              <a:extLst>
                <a:ext uri="{FF2B5EF4-FFF2-40B4-BE49-F238E27FC236}">
                  <a16:creationId xmlns:a16="http://schemas.microsoft.com/office/drawing/2014/main" id="{349DDA67-1A46-CEDE-6CED-85E8DCAB2F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298" y="2825540"/>
              <a:ext cx="4033662" cy="2543530"/>
            </a:xfrm>
            <a:prstGeom prst="rect">
              <a:avLst/>
            </a:prstGeom>
            <a:ln>
              <a:solidFill>
                <a:srgbClr val="B0B0B0"/>
              </a:solidFill>
            </a:ln>
          </p:spPr>
        </p:pic>
      </p:grpSp>
      <p:grpSp>
        <p:nvGrpSpPr>
          <p:cNvPr id="20" name="Group 19">
            <a:extLst>
              <a:ext uri="{FF2B5EF4-FFF2-40B4-BE49-F238E27FC236}">
                <a16:creationId xmlns:a16="http://schemas.microsoft.com/office/drawing/2014/main" id="{C56C1E72-96A7-39D0-25AF-27C64DE969CA}"/>
              </a:ext>
            </a:extLst>
          </p:cNvPr>
          <p:cNvGrpSpPr/>
          <p:nvPr/>
        </p:nvGrpSpPr>
        <p:grpSpPr>
          <a:xfrm>
            <a:off x="5954177" y="2191024"/>
            <a:ext cx="3185377" cy="3044473"/>
            <a:chOff x="7416960" y="2019038"/>
            <a:chExt cx="3185377" cy="3044473"/>
          </a:xfrm>
        </p:grpSpPr>
        <p:sp>
          <p:nvSpPr>
            <p:cNvPr id="13" name="TextBox 12">
              <a:extLst>
                <a:ext uri="{FF2B5EF4-FFF2-40B4-BE49-F238E27FC236}">
                  <a16:creationId xmlns:a16="http://schemas.microsoft.com/office/drawing/2014/main" id="{14886F80-ED1F-067E-1212-0283B42E530F}"/>
                </a:ext>
              </a:extLst>
            </p:cNvPr>
            <p:cNvSpPr txBox="1"/>
            <p:nvPr/>
          </p:nvSpPr>
          <p:spPr>
            <a:xfrm>
              <a:off x="7416960" y="2019038"/>
              <a:ext cx="3185377"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8" name="object 7">
              <a:extLst>
                <a:ext uri="{FF2B5EF4-FFF2-40B4-BE49-F238E27FC236}">
                  <a16:creationId xmlns:a16="http://schemas.microsoft.com/office/drawing/2014/main" id="{639D18D9-410D-4657-89DE-CE82872BD246}"/>
                </a:ext>
              </a:extLst>
            </p:cNvPr>
            <p:cNvPicPr/>
            <p:nvPr/>
          </p:nvPicPr>
          <p:blipFill>
            <a:blip r:embed="rId4">
              <a:extLst>
                <a:ext uri="{28A0092B-C50C-407E-A947-70E740481C1C}">
                  <a14:useLocalDpi xmlns:a14="http://schemas.microsoft.com/office/drawing/2010/main" val="0"/>
                </a:ext>
              </a:extLst>
            </a:blip>
            <a:srcRect/>
            <a:stretch/>
          </p:blipFill>
          <p:spPr>
            <a:xfrm>
              <a:off x="7430512" y="2512218"/>
              <a:ext cx="3171825" cy="2551293"/>
            </a:xfrm>
            <a:prstGeom prst="rect">
              <a:avLst/>
            </a:prstGeom>
            <a:ln>
              <a:solidFill>
                <a:srgbClr val="B0B0B0"/>
              </a:solidFill>
            </a:ln>
          </p:spPr>
        </p:pic>
      </p:grpSp>
      <p:pic>
        <p:nvPicPr>
          <p:cNvPr id="4" name="Picture 3">
            <a:extLst>
              <a:ext uri="{FF2B5EF4-FFF2-40B4-BE49-F238E27FC236}">
                <a16:creationId xmlns:a16="http://schemas.microsoft.com/office/drawing/2014/main" id="{E0B089B3-B91C-71EB-7DCC-F5F18BE00878}"/>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5324905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D1D3-7D35-B9B4-A07F-44FD8C7C7149}"/>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8202674E-DCC1-8157-37C1-FC39F5A47BF9}"/>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C5220AEB-E999-6669-4080-95BB2F8A3833}"/>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CD946F5A-D5BD-227C-F5FD-544AE2567A77}"/>
              </a:ext>
            </a:extLst>
          </p:cNvPr>
          <p:cNvSpPr txBox="1"/>
          <p:nvPr/>
        </p:nvSpPr>
        <p:spPr>
          <a:xfrm>
            <a:off x="674297" y="1329804"/>
            <a:ext cx="10559759" cy="579967"/>
          </a:xfrm>
          <a:prstGeom prst="rect">
            <a:avLst/>
          </a:prstGeom>
          <a:noFill/>
        </p:spPr>
        <p:txBody>
          <a:bodyPr wrap="square" rtlCol="0">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Compare energy production and consumption by country and year.</a:t>
            </a:r>
          </a:p>
        </p:txBody>
      </p:sp>
      <p:grpSp>
        <p:nvGrpSpPr>
          <p:cNvPr id="7" name="Group 6">
            <a:extLst>
              <a:ext uri="{FF2B5EF4-FFF2-40B4-BE49-F238E27FC236}">
                <a16:creationId xmlns:a16="http://schemas.microsoft.com/office/drawing/2014/main" id="{4884E211-4894-88EA-1DDC-56946FD2A5C6}"/>
              </a:ext>
            </a:extLst>
          </p:cNvPr>
          <p:cNvGrpSpPr/>
          <p:nvPr/>
        </p:nvGrpSpPr>
        <p:grpSpPr>
          <a:xfrm>
            <a:off x="872020" y="2191024"/>
            <a:ext cx="4033663" cy="3207963"/>
            <a:chOff x="872020" y="2191024"/>
            <a:chExt cx="4033663" cy="3207963"/>
          </a:xfrm>
        </p:grpSpPr>
        <p:sp>
          <p:nvSpPr>
            <p:cNvPr id="11" name="TextBox 10">
              <a:extLst>
                <a:ext uri="{FF2B5EF4-FFF2-40B4-BE49-F238E27FC236}">
                  <a16:creationId xmlns:a16="http://schemas.microsoft.com/office/drawing/2014/main" id="{BED771D6-9119-611A-0E95-EC28DD5432CF}"/>
                </a:ext>
              </a:extLst>
            </p:cNvPr>
            <p:cNvSpPr txBox="1"/>
            <p:nvPr/>
          </p:nvSpPr>
          <p:spPr>
            <a:xfrm>
              <a:off x="872020" y="2191024"/>
              <a:ext cx="403366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5" name="Picture 4">
              <a:extLst>
                <a:ext uri="{FF2B5EF4-FFF2-40B4-BE49-F238E27FC236}">
                  <a16:creationId xmlns:a16="http://schemas.microsoft.com/office/drawing/2014/main" id="{1F18D451-C52E-3134-EB7E-BF6638A9124D}"/>
                </a:ext>
              </a:extLst>
            </p:cNvPr>
            <p:cNvPicPr>
              <a:picLocks noChangeAspect="1"/>
            </p:cNvPicPr>
            <p:nvPr/>
          </p:nvPicPr>
          <p:blipFill>
            <a:blip r:embed="rId3"/>
            <a:stretch>
              <a:fillRect/>
            </a:stretch>
          </p:blipFill>
          <p:spPr>
            <a:xfrm>
              <a:off x="872020" y="2701719"/>
              <a:ext cx="4033663" cy="2697268"/>
            </a:xfrm>
            <a:prstGeom prst="rect">
              <a:avLst/>
            </a:prstGeom>
            <a:ln>
              <a:solidFill>
                <a:srgbClr val="B0B0B0"/>
              </a:solidFill>
            </a:ln>
          </p:spPr>
        </p:pic>
      </p:grpSp>
      <p:grpSp>
        <p:nvGrpSpPr>
          <p:cNvPr id="10" name="Group 9">
            <a:extLst>
              <a:ext uri="{FF2B5EF4-FFF2-40B4-BE49-F238E27FC236}">
                <a16:creationId xmlns:a16="http://schemas.microsoft.com/office/drawing/2014/main" id="{DD8D0197-B128-048A-55D5-2409CA718B1F}"/>
              </a:ext>
            </a:extLst>
          </p:cNvPr>
          <p:cNvGrpSpPr/>
          <p:nvPr/>
        </p:nvGrpSpPr>
        <p:grpSpPr>
          <a:xfrm>
            <a:off x="5954176" y="2191024"/>
            <a:ext cx="3867690" cy="3274408"/>
            <a:chOff x="5954176" y="2191024"/>
            <a:chExt cx="3867690" cy="3274408"/>
          </a:xfrm>
        </p:grpSpPr>
        <p:sp>
          <p:nvSpPr>
            <p:cNvPr id="13" name="TextBox 12">
              <a:extLst>
                <a:ext uri="{FF2B5EF4-FFF2-40B4-BE49-F238E27FC236}">
                  <a16:creationId xmlns:a16="http://schemas.microsoft.com/office/drawing/2014/main" id="{13685453-7884-8134-AF44-B43AB1C8DBF2}"/>
                </a:ext>
              </a:extLst>
            </p:cNvPr>
            <p:cNvSpPr txBox="1"/>
            <p:nvPr/>
          </p:nvSpPr>
          <p:spPr>
            <a:xfrm>
              <a:off x="5954177" y="2191024"/>
              <a:ext cx="3776232"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9" name="Picture 8">
              <a:extLst>
                <a:ext uri="{FF2B5EF4-FFF2-40B4-BE49-F238E27FC236}">
                  <a16:creationId xmlns:a16="http://schemas.microsoft.com/office/drawing/2014/main" id="{BDFED4B9-5487-878A-EE83-E7D816486E27}"/>
                </a:ext>
              </a:extLst>
            </p:cNvPr>
            <p:cNvPicPr>
              <a:picLocks noChangeAspect="1"/>
            </p:cNvPicPr>
            <p:nvPr/>
          </p:nvPicPr>
          <p:blipFill>
            <a:blip r:embed="rId4"/>
            <a:stretch>
              <a:fillRect/>
            </a:stretch>
          </p:blipFill>
          <p:spPr>
            <a:xfrm>
              <a:off x="5954176" y="2635274"/>
              <a:ext cx="3867690" cy="2830158"/>
            </a:xfrm>
            <a:prstGeom prst="rect">
              <a:avLst/>
            </a:prstGeom>
          </p:spPr>
        </p:pic>
      </p:grpSp>
      <p:pic>
        <p:nvPicPr>
          <p:cNvPr id="4" name="Picture 3">
            <a:extLst>
              <a:ext uri="{FF2B5EF4-FFF2-40B4-BE49-F238E27FC236}">
                <a16:creationId xmlns:a16="http://schemas.microsoft.com/office/drawing/2014/main" id="{E9D95675-B02E-C03F-B718-2340DD13BBD7}"/>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39327886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AD72F-1BDA-3EB1-6D24-832FA22E3F3F}"/>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3C5847A2-F87F-0646-A7A9-8EC0F3F17C7E}"/>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660C948B-8C89-81CD-E8D7-B202B4493A87}"/>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5DDE4877-5BD7-418B-1854-11D42C7E9078}"/>
              </a:ext>
            </a:extLst>
          </p:cNvPr>
          <p:cNvSpPr txBox="1"/>
          <p:nvPr/>
        </p:nvSpPr>
        <p:spPr>
          <a:xfrm>
            <a:off x="674297" y="1329804"/>
            <a:ext cx="105597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Which energy types contribute most to emissions across all countries?</a:t>
            </a:r>
            <a:endParaRPr lang="en-US" sz="24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EAAE6D29-0DB5-F15A-8E25-CC680896B88D}"/>
              </a:ext>
            </a:extLst>
          </p:cNvPr>
          <p:cNvGrpSpPr/>
          <p:nvPr/>
        </p:nvGrpSpPr>
        <p:grpSpPr>
          <a:xfrm>
            <a:off x="832264" y="2280476"/>
            <a:ext cx="4057789" cy="2374556"/>
            <a:chOff x="872020" y="2191024"/>
            <a:chExt cx="4057789" cy="2374556"/>
          </a:xfrm>
        </p:grpSpPr>
        <p:sp>
          <p:nvSpPr>
            <p:cNvPr id="11" name="TextBox 10">
              <a:extLst>
                <a:ext uri="{FF2B5EF4-FFF2-40B4-BE49-F238E27FC236}">
                  <a16:creationId xmlns:a16="http://schemas.microsoft.com/office/drawing/2014/main" id="{4DB439ED-AB2E-672C-35C4-275C824BA25F}"/>
                </a:ext>
              </a:extLst>
            </p:cNvPr>
            <p:cNvSpPr txBox="1"/>
            <p:nvPr/>
          </p:nvSpPr>
          <p:spPr>
            <a:xfrm>
              <a:off x="872020" y="2191024"/>
              <a:ext cx="403366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5" name="Picture 4">
              <a:extLst>
                <a:ext uri="{FF2B5EF4-FFF2-40B4-BE49-F238E27FC236}">
                  <a16:creationId xmlns:a16="http://schemas.microsoft.com/office/drawing/2014/main" id="{7B196955-57F7-66C8-BE1C-301C76055ACF}"/>
                </a:ext>
              </a:extLst>
            </p:cNvPr>
            <p:cNvPicPr>
              <a:picLocks noChangeAspect="1"/>
            </p:cNvPicPr>
            <p:nvPr/>
          </p:nvPicPr>
          <p:blipFill>
            <a:blip r:embed="rId3"/>
            <a:stretch>
              <a:fillRect/>
            </a:stretch>
          </p:blipFill>
          <p:spPr>
            <a:xfrm>
              <a:off x="872020" y="2670105"/>
              <a:ext cx="4057789" cy="1895475"/>
            </a:xfrm>
            <a:prstGeom prst="rect">
              <a:avLst/>
            </a:prstGeom>
            <a:ln>
              <a:solidFill>
                <a:srgbClr val="B0B0B0"/>
              </a:solidFill>
            </a:ln>
          </p:spPr>
        </p:pic>
      </p:grpSp>
      <p:grpSp>
        <p:nvGrpSpPr>
          <p:cNvPr id="10" name="Group 9">
            <a:extLst>
              <a:ext uri="{FF2B5EF4-FFF2-40B4-BE49-F238E27FC236}">
                <a16:creationId xmlns:a16="http://schemas.microsoft.com/office/drawing/2014/main" id="{6C2D4E04-723F-00A5-C27A-7310CDD6F2AD}"/>
              </a:ext>
            </a:extLst>
          </p:cNvPr>
          <p:cNvGrpSpPr/>
          <p:nvPr/>
        </p:nvGrpSpPr>
        <p:grpSpPr>
          <a:xfrm>
            <a:off x="5954176" y="2280476"/>
            <a:ext cx="3933825" cy="2214909"/>
            <a:chOff x="5954176" y="2244872"/>
            <a:chExt cx="3933825" cy="2214909"/>
          </a:xfrm>
        </p:grpSpPr>
        <p:sp>
          <p:nvSpPr>
            <p:cNvPr id="13" name="TextBox 12">
              <a:extLst>
                <a:ext uri="{FF2B5EF4-FFF2-40B4-BE49-F238E27FC236}">
                  <a16:creationId xmlns:a16="http://schemas.microsoft.com/office/drawing/2014/main" id="{B950E778-78B5-BEBF-CDAC-270615C3153E}"/>
                </a:ext>
              </a:extLst>
            </p:cNvPr>
            <p:cNvSpPr txBox="1"/>
            <p:nvPr/>
          </p:nvSpPr>
          <p:spPr>
            <a:xfrm>
              <a:off x="5954176" y="2244872"/>
              <a:ext cx="3933824"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9" name="Picture 8">
              <a:extLst>
                <a:ext uri="{FF2B5EF4-FFF2-40B4-BE49-F238E27FC236}">
                  <a16:creationId xmlns:a16="http://schemas.microsoft.com/office/drawing/2014/main" id="{307D9311-EDD2-31C4-6F7E-BAC92D41AF8B}"/>
                </a:ext>
              </a:extLst>
            </p:cNvPr>
            <p:cNvPicPr>
              <a:picLocks noChangeAspect="1"/>
            </p:cNvPicPr>
            <p:nvPr/>
          </p:nvPicPr>
          <p:blipFill>
            <a:blip r:embed="rId4"/>
            <a:stretch>
              <a:fillRect/>
            </a:stretch>
          </p:blipFill>
          <p:spPr>
            <a:xfrm>
              <a:off x="5954176" y="2723953"/>
              <a:ext cx="3933825" cy="1735828"/>
            </a:xfrm>
            <a:prstGeom prst="rect">
              <a:avLst/>
            </a:prstGeom>
            <a:ln>
              <a:solidFill>
                <a:srgbClr val="B0B0B0"/>
              </a:solidFill>
            </a:ln>
          </p:spPr>
        </p:pic>
      </p:grpSp>
      <p:pic>
        <p:nvPicPr>
          <p:cNvPr id="4" name="Picture 3">
            <a:extLst>
              <a:ext uri="{FF2B5EF4-FFF2-40B4-BE49-F238E27FC236}">
                <a16:creationId xmlns:a16="http://schemas.microsoft.com/office/drawing/2014/main" id="{BC1E9B37-2EAB-D351-19A5-68FCC023D2E3}"/>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70354251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80DD0-FAFD-F3BB-4788-E2757848526C}"/>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C5AE815F-4C01-1021-30D0-5B13512352AE}"/>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CF1E6A18-D5C4-8E5D-8893-CBDA40CD9820}"/>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1F2B800A-0864-0734-50BB-7A89A07EBA6C}"/>
              </a:ext>
            </a:extLst>
          </p:cNvPr>
          <p:cNvSpPr txBox="1"/>
          <p:nvPr/>
        </p:nvSpPr>
        <p:spPr>
          <a:xfrm>
            <a:off x="674297" y="1329804"/>
            <a:ext cx="105597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How have global emissions changed year over year?</a:t>
            </a:r>
            <a:endParaRPr lang="en-US" sz="24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EE9792A9-8491-78CA-3712-BE21E1FB3375}"/>
              </a:ext>
            </a:extLst>
          </p:cNvPr>
          <p:cNvGrpSpPr/>
          <p:nvPr/>
        </p:nvGrpSpPr>
        <p:grpSpPr>
          <a:xfrm>
            <a:off x="832264" y="2280476"/>
            <a:ext cx="4033663" cy="2394021"/>
            <a:chOff x="832264" y="2280476"/>
            <a:chExt cx="4033663" cy="2394021"/>
          </a:xfrm>
        </p:grpSpPr>
        <p:sp>
          <p:nvSpPr>
            <p:cNvPr id="11" name="TextBox 10">
              <a:extLst>
                <a:ext uri="{FF2B5EF4-FFF2-40B4-BE49-F238E27FC236}">
                  <a16:creationId xmlns:a16="http://schemas.microsoft.com/office/drawing/2014/main" id="{B4170EF8-E9B1-04AA-C794-3196D6178CBC}"/>
                </a:ext>
              </a:extLst>
            </p:cNvPr>
            <p:cNvSpPr txBox="1"/>
            <p:nvPr/>
          </p:nvSpPr>
          <p:spPr>
            <a:xfrm>
              <a:off x="832264" y="2280476"/>
              <a:ext cx="403366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8" name="Picture 7">
              <a:extLst>
                <a:ext uri="{FF2B5EF4-FFF2-40B4-BE49-F238E27FC236}">
                  <a16:creationId xmlns:a16="http://schemas.microsoft.com/office/drawing/2014/main" id="{92F2D065-5CC7-2780-34D0-506BBB8EB3ED}"/>
                </a:ext>
              </a:extLst>
            </p:cNvPr>
            <p:cNvPicPr>
              <a:picLocks noChangeAspect="1"/>
            </p:cNvPicPr>
            <p:nvPr/>
          </p:nvPicPr>
          <p:blipFill>
            <a:blip r:embed="rId3"/>
            <a:srcRect t="3344"/>
            <a:stretch>
              <a:fillRect/>
            </a:stretch>
          </p:blipFill>
          <p:spPr>
            <a:xfrm>
              <a:off x="832264" y="2759557"/>
              <a:ext cx="4033663" cy="1914940"/>
            </a:xfrm>
            <a:prstGeom prst="rect">
              <a:avLst/>
            </a:prstGeom>
            <a:ln>
              <a:solidFill>
                <a:srgbClr val="B0B0B0"/>
              </a:solidFill>
            </a:ln>
          </p:spPr>
        </p:pic>
      </p:grpSp>
      <p:grpSp>
        <p:nvGrpSpPr>
          <p:cNvPr id="16" name="Group 15">
            <a:extLst>
              <a:ext uri="{FF2B5EF4-FFF2-40B4-BE49-F238E27FC236}">
                <a16:creationId xmlns:a16="http://schemas.microsoft.com/office/drawing/2014/main" id="{744B0810-B847-46DC-6094-2AAAEF4EBF8B}"/>
              </a:ext>
            </a:extLst>
          </p:cNvPr>
          <p:cNvGrpSpPr/>
          <p:nvPr/>
        </p:nvGrpSpPr>
        <p:grpSpPr>
          <a:xfrm>
            <a:off x="5954176" y="2280476"/>
            <a:ext cx="2911528" cy="2209897"/>
            <a:chOff x="5954176" y="2280476"/>
            <a:chExt cx="2911528" cy="2209897"/>
          </a:xfrm>
        </p:grpSpPr>
        <p:sp>
          <p:nvSpPr>
            <p:cNvPr id="13" name="TextBox 12">
              <a:extLst>
                <a:ext uri="{FF2B5EF4-FFF2-40B4-BE49-F238E27FC236}">
                  <a16:creationId xmlns:a16="http://schemas.microsoft.com/office/drawing/2014/main" id="{6A5E083A-03E1-D6BE-BC43-7982786BC626}"/>
                </a:ext>
              </a:extLst>
            </p:cNvPr>
            <p:cNvSpPr txBox="1"/>
            <p:nvPr/>
          </p:nvSpPr>
          <p:spPr>
            <a:xfrm>
              <a:off x="5954176" y="2280476"/>
              <a:ext cx="2911528"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5" name="Picture 14">
              <a:extLst>
                <a:ext uri="{FF2B5EF4-FFF2-40B4-BE49-F238E27FC236}">
                  <a16:creationId xmlns:a16="http://schemas.microsoft.com/office/drawing/2014/main" id="{49ECCD11-C77D-C6DD-DC62-1216327418A9}"/>
                </a:ext>
              </a:extLst>
            </p:cNvPr>
            <p:cNvPicPr>
              <a:picLocks noChangeAspect="1"/>
            </p:cNvPicPr>
            <p:nvPr/>
          </p:nvPicPr>
          <p:blipFill>
            <a:blip r:embed="rId4"/>
            <a:stretch>
              <a:fillRect/>
            </a:stretch>
          </p:blipFill>
          <p:spPr>
            <a:xfrm>
              <a:off x="5954176" y="2759557"/>
              <a:ext cx="2911528" cy="1730816"/>
            </a:xfrm>
            <a:prstGeom prst="rect">
              <a:avLst/>
            </a:prstGeom>
            <a:ln>
              <a:solidFill>
                <a:srgbClr val="B0B0B0"/>
              </a:solidFill>
            </a:ln>
          </p:spPr>
        </p:pic>
      </p:grpSp>
      <p:pic>
        <p:nvPicPr>
          <p:cNvPr id="4" name="Picture 3">
            <a:extLst>
              <a:ext uri="{FF2B5EF4-FFF2-40B4-BE49-F238E27FC236}">
                <a16:creationId xmlns:a16="http://schemas.microsoft.com/office/drawing/2014/main" id="{9E83B080-27E3-B34B-BEA2-6F5918314DA9}"/>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43058181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981E3-A1D4-E78C-0EEA-7773CF8F34AF}"/>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F91185A3-AA63-931B-609D-516F6140F88A}"/>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F0486D55-5D81-7668-815C-952F64EEAD4D}"/>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129D681A-7155-12F2-91DE-7195FC013C88}"/>
              </a:ext>
            </a:extLst>
          </p:cNvPr>
          <p:cNvSpPr txBox="1"/>
          <p:nvPr/>
        </p:nvSpPr>
        <p:spPr>
          <a:xfrm>
            <a:off x="674298" y="1329804"/>
            <a:ext cx="9801546"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Has energy consumption increased or decreased over the years for major economies?</a:t>
            </a:r>
            <a:endParaRPr lang="en-US" sz="24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05FAABF1-C50C-2121-7EF9-6577DDCD1E7B}"/>
              </a:ext>
            </a:extLst>
          </p:cNvPr>
          <p:cNvGrpSpPr/>
          <p:nvPr/>
        </p:nvGrpSpPr>
        <p:grpSpPr>
          <a:xfrm>
            <a:off x="832264" y="2469152"/>
            <a:ext cx="6410325" cy="2659630"/>
            <a:chOff x="832264" y="2469152"/>
            <a:chExt cx="6410325" cy="2659630"/>
          </a:xfrm>
        </p:grpSpPr>
        <p:sp>
          <p:nvSpPr>
            <p:cNvPr id="11" name="TextBox 10">
              <a:extLst>
                <a:ext uri="{FF2B5EF4-FFF2-40B4-BE49-F238E27FC236}">
                  <a16:creationId xmlns:a16="http://schemas.microsoft.com/office/drawing/2014/main" id="{ECDC376D-1DDF-31D7-B35B-0AA9FB3DF917}"/>
                </a:ext>
              </a:extLst>
            </p:cNvPr>
            <p:cNvSpPr txBox="1"/>
            <p:nvPr/>
          </p:nvSpPr>
          <p:spPr>
            <a:xfrm>
              <a:off x="832264" y="2469152"/>
              <a:ext cx="6410325"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9" name="Picture 8">
              <a:extLst>
                <a:ext uri="{FF2B5EF4-FFF2-40B4-BE49-F238E27FC236}">
                  <a16:creationId xmlns:a16="http://schemas.microsoft.com/office/drawing/2014/main" id="{F0F7B2B4-E480-C7D8-BD85-F8DB10DCE1C3}"/>
                </a:ext>
              </a:extLst>
            </p:cNvPr>
            <p:cNvPicPr>
              <a:picLocks noChangeAspect="1"/>
            </p:cNvPicPr>
            <p:nvPr/>
          </p:nvPicPr>
          <p:blipFill>
            <a:blip r:embed="rId3"/>
            <a:stretch>
              <a:fillRect/>
            </a:stretch>
          </p:blipFill>
          <p:spPr>
            <a:xfrm>
              <a:off x="832264" y="2910252"/>
              <a:ext cx="6410325" cy="2218530"/>
            </a:xfrm>
            <a:prstGeom prst="rect">
              <a:avLst/>
            </a:prstGeom>
            <a:ln>
              <a:solidFill>
                <a:srgbClr val="B0B0B0"/>
              </a:solidFill>
            </a:ln>
          </p:spPr>
        </p:pic>
      </p:grpSp>
      <p:grpSp>
        <p:nvGrpSpPr>
          <p:cNvPr id="18" name="Group 17">
            <a:extLst>
              <a:ext uri="{FF2B5EF4-FFF2-40B4-BE49-F238E27FC236}">
                <a16:creationId xmlns:a16="http://schemas.microsoft.com/office/drawing/2014/main" id="{100861A5-270E-E228-0EF4-631AEE42C964}"/>
              </a:ext>
            </a:extLst>
          </p:cNvPr>
          <p:cNvGrpSpPr/>
          <p:nvPr/>
        </p:nvGrpSpPr>
        <p:grpSpPr>
          <a:xfrm>
            <a:off x="7802191" y="2469152"/>
            <a:ext cx="2915920" cy="2588143"/>
            <a:chOff x="7802191" y="2469152"/>
            <a:chExt cx="2915920" cy="2588143"/>
          </a:xfrm>
        </p:grpSpPr>
        <p:sp>
          <p:nvSpPr>
            <p:cNvPr id="13" name="TextBox 12">
              <a:extLst>
                <a:ext uri="{FF2B5EF4-FFF2-40B4-BE49-F238E27FC236}">
                  <a16:creationId xmlns:a16="http://schemas.microsoft.com/office/drawing/2014/main" id="{D2A89661-C44D-986E-C9E1-9E10B8FBDD4B}"/>
                </a:ext>
              </a:extLst>
            </p:cNvPr>
            <p:cNvSpPr txBox="1"/>
            <p:nvPr/>
          </p:nvSpPr>
          <p:spPr>
            <a:xfrm>
              <a:off x="7802191" y="2469152"/>
              <a:ext cx="2911528"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7" name="Picture 16">
              <a:extLst>
                <a:ext uri="{FF2B5EF4-FFF2-40B4-BE49-F238E27FC236}">
                  <a16:creationId xmlns:a16="http://schemas.microsoft.com/office/drawing/2014/main" id="{7E49A973-DCC8-A767-5E20-606FFA4A0F15}"/>
                </a:ext>
              </a:extLst>
            </p:cNvPr>
            <p:cNvPicPr>
              <a:picLocks noChangeAspect="1"/>
            </p:cNvPicPr>
            <p:nvPr/>
          </p:nvPicPr>
          <p:blipFill>
            <a:blip r:embed="rId4"/>
            <a:srcRect l="585" t="3223"/>
            <a:stretch>
              <a:fillRect/>
            </a:stretch>
          </p:blipFill>
          <p:spPr>
            <a:xfrm>
              <a:off x="7802191" y="2910252"/>
              <a:ext cx="2915920" cy="2147043"/>
            </a:xfrm>
            <a:prstGeom prst="rect">
              <a:avLst/>
            </a:prstGeom>
            <a:ln>
              <a:solidFill>
                <a:srgbClr val="B0B0B0"/>
              </a:solidFill>
            </a:ln>
          </p:spPr>
        </p:pic>
      </p:grpSp>
      <p:pic>
        <p:nvPicPr>
          <p:cNvPr id="4" name="Picture 3">
            <a:extLst>
              <a:ext uri="{FF2B5EF4-FFF2-40B4-BE49-F238E27FC236}">
                <a16:creationId xmlns:a16="http://schemas.microsoft.com/office/drawing/2014/main" id="{DB52F441-506A-AD69-E38B-A661B114E0EA}"/>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352735897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42B1-9B1C-D9D5-A233-3563116BA8A5}"/>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E404323A-4402-702D-82F6-D38A9DA26039}"/>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2B05F24F-3AA4-0EAA-022C-13178A7A22CE}"/>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B84636D9-27DF-D0BF-7625-2DC27950220D}"/>
              </a:ext>
            </a:extLst>
          </p:cNvPr>
          <p:cNvSpPr txBox="1"/>
          <p:nvPr/>
        </p:nvSpPr>
        <p:spPr>
          <a:xfrm>
            <a:off x="674297" y="1329804"/>
            <a:ext cx="105597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 is the emission-to-GDP ratio for each country by year?</a:t>
            </a:r>
            <a:endParaRPr lang="en-US" sz="2400" dirty="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929490F8-864F-87B3-1F40-18200308BE3B}"/>
              </a:ext>
            </a:extLst>
          </p:cNvPr>
          <p:cNvGrpSpPr/>
          <p:nvPr/>
        </p:nvGrpSpPr>
        <p:grpSpPr>
          <a:xfrm>
            <a:off x="7125901" y="2203999"/>
            <a:ext cx="2915921" cy="3560920"/>
            <a:chOff x="6708457" y="2280477"/>
            <a:chExt cx="2915921" cy="3247719"/>
          </a:xfrm>
        </p:grpSpPr>
        <p:sp>
          <p:nvSpPr>
            <p:cNvPr id="13" name="TextBox 12">
              <a:extLst>
                <a:ext uri="{FF2B5EF4-FFF2-40B4-BE49-F238E27FC236}">
                  <a16:creationId xmlns:a16="http://schemas.microsoft.com/office/drawing/2014/main" id="{73CEA650-9F4B-8602-6D9E-1A790901C987}"/>
                </a:ext>
              </a:extLst>
            </p:cNvPr>
            <p:cNvSpPr txBox="1"/>
            <p:nvPr/>
          </p:nvSpPr>
          <p:spPr>
            <a:xfrm>
              <a:off x="6708457" y="2280477"/>
              <a:ext cx="291592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23" name="Picture 22">
              <a:extLst>
                <a:ext uri="{FF2B5EF4-FFF2-40B4-BE49-F238E27FC236}">
                  <a16:creationId xmlns:a16="http://schemas.microsoft.com/office/drawing/2014/main" id="{A070DF92-899D-2D9C-523D-A68E1AF20CD1}"/>
                </a:ext>
              </a:extLst>
            </p:cNvPr>
            <p:cNvPicPr>
              <a:picLocks noChangeAspect="1"/>
            </p:cNvPicPr>
            <p:nvPr/>
          </p:nvPicPr>
          <p:blipFill>
            <a:blip r:embed="rId3"/>
            <a:stretch>
              <a:fillRect/>
            </a:stretch>
          </p:blipFill>
          <p:spPr>
            <a:xfrm>
              <a:off x="6708458" y="2736981"/>
              <a:ext cx="2915920" cy="2791215"/>
            </a:xfrm>
            <a:prstGeom prst="rect">
              <a:avLst/>
            </a:prstGeom>
            <a:ln>
              <a:solidFill>
                <a:srgbClr val="B0B0B0"/>
              </a:solidFill>
            </a:ln>
          </p:spPr>
        </p:pic>
      </p:grpSp>
      <p:grpSp>
        <p:nvGrpSpPr>
          <p:cNvPr id="8" name="Group 7">
            <a:extLst>
              <a:ext uri="{FF2B5EF4-FFF2-40B4-BE49-F238E27FC236}">
                <a16:creationId xmlns:a16="http://schemas.microsoft.com/office/drawing/2014/main" id="{A247155A-496D-E3AD-2E89-1D9E0D7D9DD2}"/>
              </a:ext>
            </a:extLst>
          </p:cNvPr>
          <p:cNvGrpSpPr/>
          <p:nvPr/>
        </p:nvGrpSpPr>
        <p:grpSpPr>
          <a:xfrm>
            <a:off x="832265" y="2203999"/>
            <a:ext cx="5459206" cy="3560920"/>
            <a:chOff x="832265" y="2203999"/>
            <a:chExt cx="5459206" cy="3560920"/>
          </a:xfrm>
        </p:grpSpPr>
        <p:pic>
          <p:nvPicPr>
            <p:cNvPr id="20" name="Picture 19">
              <a:extLst>
                <a:ext uri="{FF2B5EF4-FFF2-40B4-BE49-F238E27FC236}">
                  <a16:creationId xmlns:a16="http://schemas.microsoft.com/office/drawing/2014/main" id="{F5BF71BC-86D0-A400-4CDE-AA65C0F9E678}"/>
                </a:ext>
              </a:extLst>
            </p:cNvPr>
            <p:cNvPicPr>
              <a:picLocks noChangeAspect="1"/>
            </p:cNvPicPr>
            <p:nvPr/>
          </p:nvPicPr>
          <p:blipFill>
            <a:blip r:embed="rId4"/>
            <a:stretch>
              <a:fillRect/>
            </a:stretch>
          </p:blipFill>
          <p:spPr>
            <a:xfrm>
              <a:off x="832265" y="2649809"/>
              <a:ext cx="5459206" cy="3115110"/>
            </a:xfrm>
            <a:prstGeom prst="rect">
              <a:avLst/>
            </a:prstGeom>
            <a:ln>
              <a:solidFill>
                <a:srgbClr val="B0B0B0"/>
              </a:solidFill>
            </a:ln>
          </p:spPr>
        </p:pic>
        <p:sp>
          <p:nvSpPr>
            <p:cNvPr id="7" name="TextBox 6">
              <a:extLst>
                <a:ext uri="{FF2B5EF4-FFF2-40B4-BE49-F238E27FC236}">
                  <a16:creationId xmlns:a16="http://schemas.microsoft.com/office/drawing/2014/main" id="{649E43DE-BCFD-029E-1D73-3AB2A1A30834}"/>
                </a:ext>
              </a:extLst>
            </p:cNvPr>
            <p:cNvSpPr txBox="1"/>
            <p:nvPr/>
          </p:nvSpPr>
          <p:spPr>
            <a:xfrm>
              <a:off x="832265" y="2203999"/>
              <a:ext cx="5459206"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grpSp>
      <p:pic>
        <p:nvPicPr>
          <p:cNvPr id="4" name="Picture 3">
            <a:extLst>
              <a:ext uri="{FF2B5EF4-FFF2-40B4-BE49-F238E27FC236}">
                <a16:creationId xmlns:a16="http://schemas.microsoft.com/office/drawing/2014/main" id="{C9A2A3B9-BF86-219B-7E08-99D8155815F0}"/>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194560316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01B06-B6CC-450F-3514-45DA6C1E9472}"/>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022DAC32-63C8-8959-36EE-711288541737}"/>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235B64CB-942D-7384-6D94-F181D3B5EC7B}"/>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725F1ECB-DDE6-0894-275D-B0E283578A9C}"/>
              </a:ext>
            </a:extLst>
          </p:cNvPr>
          <p:cNvSpPr txBox="1"/>
          <p:nvPr/>
        </p:nvSpPr>
        <p:spPr>
          <a:xfrm>
            <a:off x="674297" y="1329804"/>
            <a:ext cx="105597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Which countries have the highest energy consumption relative to GDP?</a:t>
            </a:r>
            <a:endParaRPr lang="en-US" sz="24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AB08DB7-60AA-D1C9-C599-B94A00C12EC9}"/>
              </a:ext>
            </a:extLst>
          </p:cNvPr>
          <p:cNvGrpSpPr/>
          <p:nvPr/>
        </p:nvGrpSpPr>
        <p:grpSpPr>
          <a:xfrm>
            <a:off x="832265" y="2203999"/>
            <a:ext cx="6477000" cy="3434692"/>
            <a:chOff x="832265" y="2203999"/>
            <a:chExt cx="6477000" cy="3434692"/>
          </a:xfrm>
        </p:grpSpPr>
        <p:sp>
          <p:nvSpPr>
            <p:cNvPr id="7" name="TextBox 6">
              <a:extLst>
                <a:ext uri="{FF2B5EF4-FFF2-40B4-BE49-F238E27FC236}">
                  <a16:creationId xmlns:a16="http://schemas.microsoft.com/office/drawing/2014/main" id="{DFDAC17F-12ED-8220-1CA4-0EE03747471F}"/>
                </a:ext>
              </a:extLst>
            </p:cNvPr>
            <p:cNvSpPr txBox="1"/>
            <p:nvPr/>
          </p:nvSpPr>
          <p:spPr>
            <a:xfrm>
              <a:off x="832265" y="2203999"/>
              <a:ext cx="647700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5" name="Picture 4">
              <a:extLst>
                <a:ext uri="{FF2B5EF4-FFF2-40B4-BE49-F238E27FC236}">
                  <a16:creationId xmlns:a16="http://schemas.microsoft.com/office/drawing/2014/main" id="{2190801F-0EB3-FB42-FDB3-565AA28CEC80}"/>
                </a:ext>
              </a:extLst>
            </p:cNvPr>
            <p:cNvPicPr>
              <a:picLocks noChangeAspect="1"/>
            </p:cNvPicPr>
            <p:nvPr/>
          </p:nvPicPr>
          <p:blipFill>
            <a:blip r:embed="rId3"/>
            <a:srcRect t="949"/>
            <a:stretch>
              <a:fillRect/>
            </a:stretch>
          </p:blipFill>
          <p:spPr>
            <a:xfrm>
              <a:off x="832265" y="2704526"/>
              <a:ext cx="6477000" cy="2934165"/>
            </a:xfrm>
            <a:prstGeom prst="rect">
              <a:avLst/>
            </a:prstGeom>
            <a:ln>
              <a:solidFill>
                <a:srgbClr val="B0B0B0"/>
              </a:solidFill>
            </a:ln>
          </p:spPr>
        </p:pic>
      </p:grpSp>
      <p:grpSp>
        <p:nvGrpSpPr>
          <p:cNvPr id="12" name="Group 11">
            <a:extLst>
              <a:ext uri="{FF2B5EF4-FFF2-40B4-BE49-F238E27FC236}">
                <a16:creationId xmlns:a16="http://schemas.microsoft.com/office/drawing/2014/main" id="{1C46E815-ED21-7CDE-A4B3-8DF0E380529C}"/>
              </a:ext>
            </a:extLst>
          </p:cNvPr>
          <p:cNvGrpSpPr/>
          <p:nvPr/>
        </p:nvGrpSpPr>
        <p:grpSpPr>
          <a:xfrm>
            <a:off x="7870874" y="2203999"/>
            <a:ext cx="3200400" cy="3245765"/>
            <a:chOff x="7870874" y="2203999"/>
            <a:chExt cx="3200400" cy="3245765"/>
          </a:xfrm>
        </p:grpSpPr>
        <p:sp>
          <p:nvSpPr>
            <p:cNvPr id="13" name="TextBox 12">
              <a:extLst>
                <a:ext uri="{FF2B5EF4-FFF2-40B4-BE49-F238E27FC236}">
                  <a16:creationId xmlns:a16="http://schemas.microsoft.com/office/drawing/2014/main" id="{100D58A3-5359-C6DC-4733-88755F7FEDB1}"/>
                </a:ext>
              </a:extLst>
            </p:cNvPr>
            <p:cNvSpPr txBox="1"/>
            <p:nvPr/>
          </p:nvSpPr>
          <p:spPr>
            <a:xfrm>
              <a:off x="7870874" y="2203999"/>
              <a:ext cx="320040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1" name="Picture 10">
              <a:extLst>
                <a:ext uri="{FF2B5EF4-FFF2-40B4-BE49-F238E27FC236}">
                  <a16:creationId xmlns:a16="http://schemas.microsoft.com/office/drawing/2014/main" id="{72DBCEC0-E55C-AF18-AFCC-B9C68BE4D62D}"/>
                </a:ext>
              </a:extLst>
            </p:cNvPr>
            <p:cNvPicPr>
              <a:picLocks noChangeAspect="1"/>
            </p:cNvPicPr>
            <p:nvPr/>
          </p:nvPicPr>
          <p:blipFill>
            <a:blip r:embed="rId4"/>
            <a:srcRect t="2779"/>
            <a:stretch>
              <a:fillRect/>
            </a:stretch>
          </p:blipFill>
          <p:spPr>
            <a:xfrm>
              <a:off x="7870874" y="2704526"/>
              <a:ext cx="3200400" cy="2745238"/>
            </a:xfrm>
            <a:prstGeom prst="rect">
              <a:avLst/>
            </a:prstGeom>
            <a:ln>
              <a:solidFill>
                <a:srgbClr val="B0B0B0"/>
              </a:solidFill>
            </a:ln>
          </p:spPr>
        </p:pic>
      </p:grpSp>
      <p:pic>
        <p:nvPicPr>
          <p:cNvPr id="4" name="Picture 3">
            <a:extLst>
              <a:ext uri="{FF2B5EF4-FFF2-40B4-BE49-F238E27FC236}">
                <a16:creationId xmlns:a16="http://schemas.microsoft.com/office/drawing/2014/main" id="{CCBA1694-9868-2CD2-397D-A256CE914E01}"/>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149328754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4CC00-1E38-2C66-9A4C-6DB8B9161C0E}"/>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269100A9-BA58-E2D9-2810-0F954C4564F9}"/>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9BBD2320-7394-B903-C037-A8DC24281B3A}"/>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2BD42BED-49EC-650E-FC32-C331A478BF33}"/>
              </a:ext>
            </a:extLst>
          </p:cNvPr>
          <p:cNvSpPr txBox="1"/>
          <p:nvPr/>
        </p:nvSpPr>
        <p:spPr>
          <a:xfrm>
            <a:off x="674297" y="1329804"/>
            <a:ext cx="10559759"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Which countries have improved (reduced) their per-capita emissions the most over the last decade?</a:t>
            </a:r>
          </a:p>
        </p:txBody>
      </p:sp>
      <p:grpSp>
        <p:nvGrpSpPr>
          <p:cNvPr id="12" name="Group 11">
            <a:extLst>
              <a:ext uri="{FF2B5EF4-FFF2-40B4-BE49-F238E27FC236}">
                <a16:creationId xmlns:a16="http://schemas.microsoft.com/office/drawing/2014/main" id="{8047BF23-6282-EFAC-DE17-A12AA3D0FE1A}"/>
              </a:ext>
            </a:extLst>
          </p:cNvPr>
          <p:cNvGrpSpPr/>
          <p:nvPr/>
        </p:nvGrpSpPr>
        <p:grpSpPr>
          <a:xfrm>
            <a:off x="674297" y="2293119"/>
            <a:ext cx="5459206" cy="3142681"/>
            <a:chOff x="674297" y="2273572"/>
            <a:chExt cx="5459206" cy="3142681"/>
          </a:xfrm>
        </p:grpSpPr>
        <p:sp>
          <p:nvSpPr>
            <p:cNvPr id="7" name="TextBox 6">
              <a:extLst>
                <a:ext uri="{FF2B5EF4-FFF2-40B4-BE49-F238E27FC236}">
                  <a16:creationId xmlns:a16="http://schemas.microsoft.com/office/drawing/2014/main" id="{EB829B13-01D6-336A-D5DD-6073C7AFC651}"/>
                </a:ext>
              </a:extLst>
            </p:cNvPr>
            <p:cNvSpPr txBox="1"/>
            <p:nvPr/>
          </p:nvSpPr>
          <p:spPr>
            <a:xfrm>
              <a:off x="674297" y="2273572"/>
              <a:ext cx="5459206"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5" name="Picture 4">
              <a:extLst>
                <a:ext uri="{FF2B5EF4-FFF2-40B4-BE49-F238E27FC236}">
                  <a16:creationId xmlns:a16="http://schemas.microsoft.com/office/drawing/2014/main" id="{3000750A-560B-68A3-32DB-2BF815947920}"/>
                </a:ext>
              </a:extLst>
            </p:cNvPr>
            <p:cNvPicPr>
              <a:picLocks noChangeAspect="1"/>
            </p:cNvPicPr>
            <p:nvPr/>
          </p:nvPicPr>
          <p:blipFill>
            <a:blip r:embed="rId3"/>
            <a:stretch>
              <a:fillRect/>
            </a:stretch>
          </p:blipFill>
          <p:spPr>
            <a:xfrm>
              <a:off x="674297" y="2755675"/>
              <a:ext cx="5459206" cy="2660578"/>
            </a:xfrm>
            <a:prstGeom prst="rect">
              <a:avLst/>
            </a:prstGeom>
            <a:ln>
              <a:solidFill>
                <a:srgbClr val="B0B0B0"/>
              </a:solidFill>
            </a:ln>
          </p:spPr>
        </p:pic>
      </p:grpSp>
      <p:grpSp>
        <p:nvGrpSpPr>
          <p:cNvPr id="11" name="Group 10">
            <a:extLst>
              <a:ext uri="{FF2B5EF4-FFF2-40B4-BE49-F238E27FC236}">
                <a16:creationId xmlns:a16="http://schemas.microsoft.com/office/drawing/2014/main" id="{8E99A4D3-6B40-021E-A77F-EBB4B822B3E4}"/>
              </a:ext>
            </a:extLst>
          </p:cNvPr>
          <p:cNvGrpSpPr/>
          <p:nvPr/>
        </p:nvGrpSpPr>
        <p:grpSpPr>
          <a:xfrm>
            <a:off x="6653805" y="2293119"/>
            <a:ext cx="5112374" cy="3123134"/>
            <a:chOff x="6653805" y="2293119"/>
            <a:chExt cx="5112374" cy="2447838"/>
          </a:xfrm>
        </p:grpSpPr>
        <p:sp>
          <p:nvSpPr>
            <p:cNvPr id="13" name="TextBox 12">
              <a:extLst>
                <a:ext uri="{FF2B5EF4-FFF2-40B4-BE49-F238E27FC236}">
                  <a16:creationId xmlns:a16="http://schemas.microsoft.com/office/drawing/2014/main" id="{7957FB31-442A-971C-BB25-A5E64EFD4FF2}"/>
                </a:ext>
              </a:extLst>
            </p:cNvPr>
            <p:cNvSpPr txBox="1"/>
            <p:nvPr/>
          </p:nvSpPr>
          <p:spPr>
            <a:xfrm>
              <a:off x="6653805" y="2293119"/>
              <a:ext cx="511237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0" name="Picture 9">
              <a:extLst>
                <a:ext uri="{FF2B5EF4-FFF2-40B4-BE49-F238E27FC236}">
                  <a16:creationId xmlns:a16="http://schemas.microsoft.com/office/drawing/2014/main" id="{37E8A3A9-F698-DFD7-B01E-19907A25F952}"/>
                </a:ext>
              </a:extLst>
            </p:cNvPr>
            <p:cNvPicPr>
              <a:picLocks noChangeAspect="1"/>
            </p:cNvPicPr>
            <p:nvPr/>
          </p:nvPicPr>
          <p:blipFill>
            <a:blip r:embed="rId4"/>
            <a:stretch>
              <a:fillRect/>
            </a:stretch>
          </p:blipFill>
          <p:spPr>
            <a:xfrm>
              <a:off x="6653805" y="2728151"/>
              <a:ext cx="5112374" cy="2012806"/>
            </a:xfrm>
            <a:prstGeom prst="rect">
              <a:avLst/>
            </a:prstGeom>
            <a:ln>
              <a:solidFill>
                <a:srgbClr val="B0B0B0"/>
              </a:solidFill>
            </a:ln>
          </p:spPr>
        </p:pic>
      </p:grpSp>
      <p:pic>
        <p:nvPicPr>
          <p:cNvPr id="4" name="Picture 3">
            <a:extLst>
              <a:ext uri="{FF2B5EF4-FFF2-40B4-BE49-F238E27FC236}">
                <a16:creationId xmlns:a16="http://schemas.microsoft.com/office/drawing/2014/main" id="{CDFD1191-9B18-175C-377B-C3AFB5F87251}"/>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979374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EE5A4-D8D6-4F9D-91BA-07470F9C5A70}"/>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7F750AA5-F505-852F-DDCD-FBF75662E574}"/>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76474A7F-9380-AB33-CA44-C4F2875CB083}"/>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0409F8F7-D874-A312-FDFB-6BF6C0FD2639}"/>
              </a:ext>
            </a:extLst>
          </p:cNvPr>
          <p:cNvSpPr txBox="1"/>
          <p:nvPr/>
        </p:nvSpPr>
        <p:spPr>
          <a:xfrm>
            <a:off x="674297" y="1329804"/>
            <a:ext cx="105597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 is the global share (%) of emissions by country?</a:t>
            </a:r>
          </a:p>
        </p:txBody>
      </p:sp>
      <p:grpSp>
        <p:nvGrpSpPr>
          <p:cNvPr id="15" name="Group 14">
            <a:extLst>
              <a:ext uri="{FF2B5EF4-FFF2-40B4-BE49-F238E27FC236}">
                <a16:creationId xmlns:a16="http://schemas.microsoft.com/office/drawing/2014/main" id="{8B0DA760-AF1B-8126-6210-585B86D9E3AD}"/>
              </a:ext>
            </a:extLst>
          </p:cNvPr>
          <p:cNvGrpSpPr/>
          <p:nvPr/>
        </p:nvGrpSpPr>
        <p:grpSpPr>
          <a:xfrm>
            <a:off x="832265" y="2203998"/>
            <a:ext cx="6477000" cy="3246097"/>
            <a:chOff x="832265" y="2203999"/>
            <a:chExt cx="6477000" cy="2984228"/>
          </a:xfrm>
        </p:grpSpPr>
        <p:sp>
          <p:nvSpPr>
            <p:cNvPr id="7" name="TextBox 6">
              <a:extLst>
                <a:ext uri="{FF2B5EF4-FFF2-40B4-BE49-F238E27FC236}">
                  <a16:creationId xmlns:a16="http://schemas.microsoft.com/office/drawing/2014/main" id="{24F16723-D616-0927-6411-D89B98B135B8}"/>
                </a:ext>
              </a:extLst>
            </p:cNvPr>
            <p:cNvSpPr txBox="1"/>
            <p:nvPr/>
          </p:nvSpPr>
          <p:spPr>
            <a:xfrm>
              <a:off x="832265" y="2203999"/>
              <a:ext cx="647700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8" name="Picture 7">
              <a:extLst>
                <a:ext uri="{FF2B5EF4-FFF2-40B4-BE49-F238E27FC236}">
                  <a16:creationId xmlns:a16="http://schemas.microsoft.com/office/drawing/2014/main" id="{BEB73CB4-174B-E342-BC07-18805448847A}"/>
                </a:ext>
              </a:extLst>
            </p:cNvPr>
            <p:cNvPicPr>
              <a:picLocks noChangeAspect="1"/>
            </p:cNvPicPr>
            <p:nvPr/>
          </p:nvPicPr>
          <p:blipFill>
            <a:blip r:embed="rId3"/>
            <a:stretch>
              <a:fillRect/>
            </a:stretch>
          </p:blipFill>
          <p:spPr>
            <a:xfrm>
              <a:off x="832265" y="2744997"/>
              <a:ext cx="6476999" cy="2443230"/>
            </a:xfrm>
            <a:prstGeom prst="rect">
              <a:avLst/>
            </a:prstGeom>
            <a:ln>
              <a:solidFill>
                <a:srgbClr val="B0B0B0"/>
              </a:solidFill>
            </a:ln>
          </p:spPr>
        </p:pic>
      </p:grpSp>
      <p:grpSp>
        <p:nvGrpSpPr>
          <p:cNvPr id="16" name="Group 15">
            <a:extLst>
              <a:ext uri="{FF2B5EF4-FFF2-40B4-BE49-F238E27FC236}">
                <a16:creationId xmlns:a16="http://schemas.microsoft.com/office/drawing/2014/main" id="{995B5E2E-79E4-5E55-2239-77F38E79DDF7}"/>
              </a:ext>
            </a:extLst>
          </p:cNvPr>
          <p:cNvGrpSpPr/>
          <p:nvPr/>
        </p:nvGrpSpPr>
        <p:grpSpPr>
          <a:xfrm>
            <a:off x="7910630" y="2203999"/>
            <a:ext cx="3200400" cy="3246097"/>
            <a:chOff x="7870874" y="2203999"/>
            <a:chExt cx="3200400" cy="3246097"/>
          </a:xfrm>
        </p:grpSpPr>
        <p:sp>
          <p:nvSpPr>
            <p:cNvPr id="13" name="TextBox 12">
              <a:extLst>
                <a:ext uri="{FF2B5EF4-FFF2-40B4-BE49-F238E27FC236}">
                  <a16:creationId xmlns:a16="http://schemas.microsoft.com/office/drawing/2014/main" id="{D52C50F4-0010-5C24-B22F-C5CB0AE0AAE2}"/>
                </a:ext>
              </a:extLst>
            </p:cNvPr>
            <p:cNvSpPr txBox="1"/>
            <p:nvPr/>
          </p:nvSpPr>
          <p:spPr>
            <a:xfrm>
              <a:off x="7870874" y="2203999"/>
              <a:ext cx="320040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4" name="Picture 13">
              <a:extLst>
                <a:ext uri="{FF2B5EF4-FFF2-40B4-BE49-F238E27FC236}">
                  <a16:creationId xmlns:a16="http://schemas.microsoft.com/office/drawing/2014/main" id="{7C3AF485-583E-433C-C976-8872415ED839}"/>
                </a:ext>
              </a:extLst>
            </p:cNvPr>
            <p:cNvPicPr>
              <a:picLocks noChangeAspect="1"/>
            </p:cNvPicPr>
            <p:nvPr/>
          </p:nvPicPr>
          <p:blipFill>
            <a:blip r:embed="rId4"/>
            <a:stretch>
              <a:fillRect/>
            </a:stretch>
          </p:blipFill>
          <p:spPr>
            <a:xfrm>
              <a:off x="7870874" y="2744996"/>
              <a:ext cx="3200400" cy="2705100"/>
            </a:xfrm>
            <a:prstGeom prst="rect">
              <a:avLst/>
            </a:prstGeom>
            <a:ln>
              <a:solidFill>
                <a:srgbClr val="B0B0B0"/>
              </a:solidFill>
            </a:ln>
          </p:spPr>
        </p:pic>
      </p:grpSp>
      <p:pic>
        <p:nvPicPr>
          <p:cNvPr id="4" name="Picture 3">
            <a:extLst>
              <a:ext uri="{FF2B5EF4-FFF2-40B4-BE49-F238E27FC236}">
                <a16:creationId xmlns:a16="http://schemas.microsoft.com/office/drawing/2014/main" id="{3A1DE2A0-4CD0-006F-18B7-616C3A5F6F49}"/>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91066740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81298-C5F9-1955-B4A2-CB87FB43E46F}"/>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D74C575F-3795-5E11-C20E-4A82907936E9}"/>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276080" y="6186875"/>
            <a:ext cx="2915920" cy="660565"/>
          </a:xfrm>
          <a:prstGeom prst="rect">
            <a:avLst/>
          </a:prstGeom>
        </p:spPr>
      </p:pic>
      <p:sp>
        <p:nvSpPr>
          <p:cNvPr id="4" name="Title 1">
            <a:extLst>
              <a:ext uri="{FF2B5EF4-FFF2-40B4-BE49-F238E27FC236}">
                <a16:creationId xmlns:a16="http://schemas.microsoft.com/office/drawing/2014/main" id="{ED577842-576B-F6CC-5FF3-8E1F5257866B}"/>
              </a:ext>
            </a:extLst>
          </p:cNvPr>
          <p:cNvSpPr txBox="1">
            <a:spLocks/>
          </p:cNvSpPr>
          <p:nvPr/>
        </p:nvSpPr>
        <p:spPr>
          <a:xfrm>
            <a:off x="334000" y="101171"/>
            <a:ext cx="10701274"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Key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Insights</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&amp;</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Recommendations</a:t>
            </a:r>
          </a:p>
        </p:txBody>
      </p:sp>
      <p:sp>
        <p:nvSpPr>
          <p:cNvPr id="6" name="TextBox 5">
            <a:extLst>
              <a:ext uri="{FF2B5EF4-FFF2-40B4-BE49-F238E27FC236}">
                <a16:creationId xmlns:a16="http://schemas.microsoft.com/office/drawing/2014/main" id="{C17492BA-A967-1E72-A197-574151F722BA}"/>
              </a:ext>
            </a:extLst>
          </p:cNvPr>
          <p:cNvSpPr txBox="1"/>
          <p:nvPr/>
        </p:nvSpPr>
        <p:spPr>
          <a:xfrm>
            <a:off x="334000" y="761736"/>
            <a:ext cx="10701274" cy="5632311"/>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Key Insights</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small number of countries contribute most of the global carbon emissions.</a:t>
            </a: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Higher economic growth often leads to higher emissions, but efficiency differs by country.</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Coal and coke are the largest contributors to carbon emissions among energy sources.</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Global emissions have increased over time due to rising energy demand.</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Some countries consume more energy than they produce, showing energy dependency.</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few countries have reduced per-capita emissions, proving improvement is possible.</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Recommendations</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sector organizations such as </a:t>
            </a:r>
            <a:r>
              <a:rPr lang="en-US" sz="2000" b="1" dirty="0">
                <a:latin typeface="Times New Roman" panose="02020603050405020304" pitchFamily="18" charset="0"/>
                <a:cs typeface="Times New Roman" panose="02020603050405020304" pitchFamily="18" charset="0"/>
              </a:rPr>
              <a:t>NTPC Limited</a:t>
            </a:r>
            <a:r>
              <a:rPr lang="en-US" sz="2000" dirty="0">
                <a:latin typeface="Times New Roman" panose="02020603050405020304" pitchFamily="18" charset="0"/>
                <a:cs typeface="Times New Roman" panose="02020603050405020304" pitchFamily="18" charset="0"/>
              </a:rPr>
              <a:t> should reduce dependence on coal and increase cleaner energy sources.</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Countries with high emissions relative to GDP should improve energy efficiency.</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Emission trends should be tracked regularly using data-driven analysis.</a:t>
            </a:r>
          </a:p>
          <a:p>
            <a:pPr marL="342900" indent="-342900" algn="just">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Best practices from countries that reduced emissions should be adopted for sustainable planning.</a:t>
            </a:r>
          </a:p>
        </p:txBody>
      </p:sp>
      <p:pic>
        <p:nvPicPr>
          <p:cNvPr id="5" name="Picture 4">
            <a:extLst>
              <a:ext uri="{FF2B5EF4-FFF2-40B4-BE49-F238E27FC236}">
                <a16:creationId xmlns:a16="http://schemas.microsoft.com/office/drawing/2014/main" id="{BFB5E1AE-6BBD-5B3C-BCBF-83C80FFE624A}"/>
              </a:ext>
            </a:extLst>
          </p:cNvPr>
          <p:cNvPicPr>
            <a:picLocks noChangeAspect="1"/>
          </p:cNvPicPr>
          <p:nvPr/>
        </p:nvPicPr>
        <p:blipFill>
          <a:blip r:embed="rId3">
            <a:extLst>
              <a:ext uri="{28A0092B-C50C-407E-A947-70E740481C1C}">
                <a14:useLocalDpi xmlns:a14="http://schemas.microsoft.com/office/drawing/2010/main" val="0"/>
              </a:ext>
            </a:extLst>
          </a:blip>
          <a:srcRect l="17761" t="15942" r="15266" b="28663"/>
          <a:stretch>
            <a:fillRect/>
          </a:stretch>
        </p:blipFill>
        <p:spPr>
          <a:xfrm>
            <a:off x="9930700" y="67777"/>
            <a:ext cx="2261299" cy="1870354"/>
          </a:xfrm>
          <a:prstGeom prst="rect">
            <a:avLst/>
          </a:prstGeom>
        </p:spPr>
      </p:pic>
    </p:spTree>
    <p:extLst>
      <p:ext uri="{BB962C8B-B14F-4D97-AF65-F5344CB8AC3E}">
        <p14:creationId xmlns:p14="http://schemas.microsoft.com/office/powerpoint/2010/main" val="679417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B1F20-B426-FADC-D6EF-6A1394F1F25D}"/>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5F383544-AB66-497C-CF5D-122ED1080ABF}"/>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5AD38BAA-8DF6-B335-B98A-C5D18066119E}"/>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About me</a:t>
            </a:r>
            <a:br>
              <a:rPr lang="en-US" sz="4000" b="1" dirty="0">
                <a:solidFill>
                  <a:srgbClr val="FF0000"/>
                </a:solidFill>
                <a:latin typeface="Times New Roman" panose="02020603050405020304" pitchFamily="18" charset="0"/>
                <a:cs typeface="Times New Roman" panose="02020603050405020304" pitchFamily="18" charset="0"/>
              </a:rPr>
            </a:br>
            <a:r>
              <a:rPr lang="en-US" sz="4000" b="1" dirty="0">
                <a:solidFill>
                  <a:srgbClr val="FF0000"/>
                </a:solidFill>
                <a:latin typeface="Times New Roman" panose="02020603050405020304" pitchFamily="18" charset="0"/>
                <a:cs typeface="Times New Roman" panose="02020603050405020304" pitchFamily="18" charset="0"/>
              </a:rPr>
              <a:t> </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537EB6F-3C77-2516-394E-919B6CC2A223}"/>
              </a:ext>
            </a:extLst>
          </p:cNvPr>
          <p:cNvSpPr txBox="1"/>
          <p:nvPr/>
        </p:nvSpPr>
        <p:spPr>
          <a:xfrm>
            <a:off x="345383" y="966787"/>
            <a:ext cx="11352974" cy="3585597"/>
          </a:xfrm>
          <a:prstGeom prst="rect">
            <a:avLst/>
          </a:prstGeom>
          <a:noFill/>
        </p:spPr>
        <p:txBody>
          <a:bodyPr wrap="square">
            <a:spAutoFit/>
          </a:bodyPr>
          <a:lstStyle/>
          <a:p>
            <a:pPr lvl="1" algn="just" eaLnBrk="0" fontAlgn="base" hangingPunct="0">
              <a:lnSpc>
                <a:spcPct val="150000"/>
              </a:lnSpc>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pPr>
            <a:r>
              <a:rPr lang="en-US" altLang="en-US" dirty="0">
                <a:latin typeface="Times New Roman" panose="02020603050405020304" pitchFamily="18" charset="0"/>
                <a:cs typeface="Times New Roman" panose="02020603050405020304" pitchFamily="18" charset="0"/>
              </a:rPr>
              <a:t>I am </a:t>
            </a:r>
            <a:r>
              <a:rPr lang="en-US" altLang="en-US" b="1" dirty="0">
                <a:latin typeface="Times New Roman" panose="02020603050405020304" pitchFamily="18" charset="0"/>
                <a:cs typeface="Times New Roman" panose="02020603050405020304" pitchFamily="18" charset="0"/>
              </a:rPr>
              <a:t>Bhanu Sai Prakash Bandaru. </a:t>
            </a:r>
          </a:p>
          <a:p>
            <a:pPr lvl="1" algn="just" eaLnBrk="0" fontAlgn="base" hangingPunct="0">
              <a:lnSpc>
                <a:spcPct val="150000"/>
              </a:lnSpc>
              <a:spcBef>
                <a:spcPct val="0"/>
              </a:spcBef>
              <a:spcAft>
                <a:spcPct val="0"/>
              </a:spcAft>
            </a:pPr>
            <a:endParaRPr lang="en-US" altLang="en-US" sz="1000" dirty="0">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pPr>
            <a:r>
              <a:rPr lang="en-US" altLang="en-US" dirty="0">
                <a:latin typeface="Times New Roman" panose="02020603050405020304" pitchFamily="18" charset="0"/>
                <a:cs typeface="Times New Roman" panose="02020603050405020304" pitchFamily="18" charset="0"/>
              </a:rPr>
              <a:t>I completed my B.Tech in Computer Science and Engineering from M.V.G.R College of Engineering(Vizianagaram).</a:t>
            </a:r>
          </a:p>
          <a:p>
            <a:pPr lvl="1" algn="just" eaLnBrk="0" fontAlgn="base" hangingPunct="0">
              <a:lnSpc>
                <a:spcPct val="150000"/>
              </a:lnSpc>
              <a:spcBef>
                <a:spcPct val="0"/>
              </a:spcBef>
              <a:spcAft>
                <a:spcPct val="0"/>
              </a:spcAft>
            </a:pPr>
            <a:endParaRPr lang="en-US" altLang="en-US" sz="1000" dirty="0">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pPr>
            <a:r>
              <a:rPr lang="en-US" altLang="en-US" dirty="0">
                <a:latin typeface="Times New Roman" panose="02020603050405020304" pitchFamily="18" charset="0"/>
                <a:cs typeface="Times New Roman" panose="02020603050405020304" pitchFamily="18" charset="0"/>
              </a:rPr>
              <a:t>Linkedin : </a:t>
            </a:r>
            <a:r>
              <a:rPr lang="en-US" altLang="en-US" dirty="0">
                <a:latin typeface="Times New Roman" panose="02020603050405020304" pitchFamily="18" charset="0"/>
                <a:cs typeface="Times New Roman" panose="02020603050405020304" pitchFamily="18" charset="0"/>
                <a:hlinkClick r:id="rId3"/>
              </a:rPr>
              <a:t>https://www.linkedin.com/in/bhanu-sai-prakash-bandaru-22a1b8204/</a:t>
            </a:r>
            <a:endParaRPr lang="en-US" altLang="en-US" dirty="0">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pPr>
            <a:endParaRPr lang="en-US" altLang="en-US" sz="1000" dirty="0">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pPr>
            <a:r>
              <a:rPr lang="en-US" altLang="en-US" dirty="0">
                <a:latin typeface="Times New Roman" panose="02020603050405020304" pitchFamily="18" charset="0"/>
                <a:cs typeface="Times New Roman" panose="02020603050405020304" pitchFamily="18" charset="0"/>
              </a:rPr>
              <a:t>Github : </a:t>
            </a:r>
            <a:r>
              <a:rPr lang="en-US" altLang="en-US" dirty="0">
                <a:latin typeface="Times New Roman" panose="02020603050405020304" pitchFamily="18" charset="0"/>
                <a:cs typeface="Times New Roman" panose="02020603050405020304" pitchFamily="18" charset="0"/>
                <a:hlinkClick r:id="rId4"/>
              </a:rPr>
              <a:t>https://github.com/bhanusaiprakashbandaru</a:t>
            </a:r>
            <a:endParaRPr lang="en-US" altLang="en-US" dirty="0">
              <a:latin typeface="Times New Roman" panose="02020603050405020304" pitchFamily="18" charset="0"/>
              <a:cs typeface="Times New Roman" panose="02020603050405020304" pitchFamily="18" charset="0"/>
            </a:endParaRPr>
          </a:p>
          <a:p>
            <a:pPr lvl="1" algn="just"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B7B24BE-E595-51AF-CCB1-6D907A803ADD}"/>
              </a:ext>
            </a:extLst>
          </p:cNvPr>
          <p:cNvPicPr>
            <a:picLocks noChangeAspect="1"/>
          </p:cNvPicPr>
          <p:nvPr/>
        </p:nvPicPr>
        <p:blipFill>
          <a:blip r:embed="rId5">
            <a:extLst>
              <a:ext uri="{28A0092B-C50C-407E-A947-70E740481C1C}">
                <a14:useLocalDpi xmlns:a14="http://schemas.microsoft.com/office/drawing/2010/main" val="0"/>
              </a:ext>
            </a:extLst>
          </a:blip>
          <a:srcRect l="51546" t="19420" b="4058"/>
          <a:stretch>
            <a:fillRect/>
          </a:stretch>
        </p:blipFill>
        <p:spPr>
          <a:xfrm>
            <a:off x="10127973" y="3794411"/>
            <a:ext cx="1570384" cy="2480048"/>
          </a:xfrm>
          <a:prstGeom prst="rect">
            <a:avLst/>
          </a:prstGeom>
          <a:ln>
            <a:noFill/>
          </a:ln>
          <a:effectLst>
            <a:softEdge rad="112500"/>
          </a:effectLst>
        </p:spPr>
      </p:pic>
    </p:spTree>
    <p:extLst>
      <p:ext uri="{BB962C8B-B14F-4D97-AF65-F5344CB8AC3E}">
        <p14:creationId xmlns:p14="http://schemas.microsoft.com/office/powerpoint/2010/main" val="1566533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rPr dirty="0"/>
              <a:t>Summary page</a:t>
            </a:r>
          </a:p>
        </p:txBody>
      </p:sp>
      <p:pic>
        <p:nvPicPr>
          <p:cNvPr id="2" name="Picture 1" descr="A close up of a logo&#10;&#10;AI-generated content may be incorrect.">
            <a:extLst>
              <a:ext uri="{FF2B5EF4-FFF2-40B4-BE49-F238E27FC236}">
                <a16:creationId xmlns:a16="http://schemas.microsoft.com/office/drawing/2014/main" id="{A62AC3A9-8D96-5C35-A8FE-2958C62FDD0D}"/>
              </a:ext>
            </a:extLst>
          </p:cNvPr>
          <p:cNvPicPr>
            <a:picLocks noChangeAspect="1"/>
          </p:cNvPicPr>
          <p:nvPr/>
        </p:nvPicPr>
        <p:blipFill>
          <a:blip r:embed="rId3">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5" name="Title 1">
            <a:extLst>
              <a:ext uri="{FF2B5EF4-FFF2-40B4-BE49-F238E27FC236}">
                <a16:creationId xmlns:a16="http://schemas.microsoft.com/office/drawing/2014/main" id="{FBC19A81-08AB-9D9C-B573-B06B6B6E7212}"/>
              </a:ext>
            </a:extLst>
          </p:cNvPr>
          <p:cNvSpPr txBox="1">
            <a:spLocks/>
          </p:cNvSpPr>
          <p:nvPr/>
        </p:nvSpPr>
        <p:spPr>
          <a:xfrm>
            <a:off x="839788" y="440267"/>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Conclusion</a:t>
            </a:r>
            <a:br>
              <a:rPr lang="en-US" sz="4000" b="1" dirty="0">
                <a:solidFill>
                  <a:srgbClr val="FF0000"/>
                </a:solidFill>
                <a:latin typeface="Times New Roman" panose="02020603050405020304" pitchFamily="18" charset="0"/>
                <a:cs typeface="Times New Roman" panose="02020603050405020304" pitchFamily="18" charset="0"/>
              </a:rPr>
            </a:b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9" name="Rectangle 4">
            <a:extLst>
              <a:ext uri="{FF2B5EF4-FFF2-40B4-BE49-F238E27FC236}">
                <a16:creationId xmlns:a16="http://schemas.microsoft.com/office/drawing/2014/main" id="{54DBEF02-96BB-79B2-B3D8-232AF52482F4}"/>
              </a:ext>
            </a:extLst>
          </p:cNvPr>
          <p:cNvSpPr>
            <a:spLocks noChangeArrowheads="1"/>
          </p:cNvSpPr>
          <p:nvPr/>
        </p:nvSpPr>
        <p:spPr bwMode="auto">
          <a:xfrm>
            <a:off x="839788" y="1173313"/>
            <a:ext cx="11037473" cy="492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200000"/>
              </a:lnSpc>
            </a:pPr>
            <a:r>
              <a:rPr lang="en-US" sz="2000" dirty="0">
                <a:latin typeface="Times New Roman" panose="02020603050405020304" pitchFamily="18" charset="0"/>
                <a:cs typeface="Times New Roman" panose="02020603050405020304" pitchFamily="18" charset="0"/>
              </a:rPr>
              <a:t>This project analyzed global energy, emission, population, and GDP data using SQL. A well-structured database design enabled accurate analysis across countries and years.</a:t>
            </a:r>
          </a:p>
          <a:p>
            <a:pPr algn="just">
              <a:lnSpc>
                <a:spcPct val="200000"/>
              </a:lnSpc>
            </a:pPr>
            <a:r>
              <a:rPr lang="en-US" sz="2000" dirty="0">
                <a:latin typeface="Times New Roman" panose="02020603050405020304" pitchFamily="18" charset="0"/>
                <a:cs typeface="Times New Roman" panose="02020603050405020304" pitchFamily="18" charset="0"/>
              </a:rPr>
              <a:t>The analysis revealed a strong relationship between energy usage, economic growth, and carbon emissions. Total CO₂ emissions remain high globally, and among individual energy sources, coal and coke contribute the most to emissions. At the same time, differences across countries show that improved energy efficiency and better planning can help reduce emissions.</a:t>
            </a:r>
          </a:p>
          <a:p>
            <a:pPr algn="just">
              <a:lnSpc>
                <a:spcPct val="200000"/>
              </a:lnSpc>
            </a:pPr>
            <a:r>
              <a:rPr lang="en-US" sz="2000" dirty="0">
                <a:latin typeface="Times New Roman" panose="02020603050405020304" pitchFamily="18" charset="0"/>
                <a:cs typeface="Times New Roman" panose="02020603050405020304" pitchFamily="18" charset="0"/>
              </a:rPr>
              <a:t>Overall, this project demonstrates how SQL can transform raw data into meaningful insights that support data-driven decision-making for sustainable energy and emission management.</a:t>
            </a:r>
          </a:p>
        </p:txBody>
      </p:sp>
      <p:pic>
        <p:nvPicPr>
          <p:cNvPr id="2052" name="Picture 4" descr="Global Energy Independence Renewable Sources Electric Stock Illustration  2652438083 | Shutterstock">
            <a:extLst>
              <a:ext uri="{FF2B5EF4-FFF2-40B4-BE49-F238E27FC236}">
                <a16:creationId xmlns:a16="http://schemas.microsoft.com/office/drawing/2014/main" id="{6F253A7C-E342-EBA5-82DE-F8205543AA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6" t="7888" r="770" b="13105"/>
          <a:stretch>
            <a:fillRect/>
          </a:stretch>
        </p:blipFill>
        <p:spPr bwMode="auto">
          <a:xfrm>
            <a:off x="10527264" y="0"/>
            <a:ext cx="1649896" cy="1445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49214CC8-D9AB-2F80-029E-C22264687F14}"/>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5" name="TextBox 4">
            <a:extLst>
              <a:ext uri="{FF2B5EF4-FFF2-40B4-BE49-F238E27FC236}">
                <a16:creationId xmlns:a16="http://schemas.microsoft.com/office/drawing/2014/main" id="{6FD81D77-67A2-8145-D323-469DC5D10E87}"/>
              </a:ext>
            </a:extLst>
          </p:cNvPr>
          <p:cNvSpPr txBox="1"/>
          <p:nvPr/>
        </p:nvSpPr>
        <p:spPr>
          <a:xfrm>
            <a:off x="2435498" y="390434"/>
            <a:ext cx="2854960" cy="5478423"/>
          </a:xfrm>
          <a:prstGeom prst="rect">
            <a:avLst/>
          </a:prstGeom>
          <a:noFill/>
        </p:spPr>
        <p:txBody>
          <a:bodyPr wrap="square" rtlCol="0">
            <a:spAutoFit/>
          </a:bodyPr>
          <a:lstStyle/>
          <a:p>
            <a:r>
              <a:rPr lang="en-US" sz="3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5B46DC4D-7E17-51EE-1629-8C5D7E1759DB}"/>
              </a:ext>
            </a:extLst>
          </p:cNvPr>
          <p:cNvSpPr txBox="1"/>
          <p:nvPr/>
        </p:nvSpPr>
        <p:spPr>
          <a:xfrm>
            <a:off x="4602480" y="2497976"/>
            <a:ext cx="6146800" cy="1862048"/>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Any</a:t>
            </a:r>
          </a:p>
          <a:p>
            <a:r>
              <a:rPr lang="en-US" sz="7500" b="1" dirty="0">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8450052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BF134B50-271B-1AB9-0D8F-3CE0355DB95E}"/>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pic>
        <p:nvPicPr>
          <p:cNvPr id="3" name="Google Shape;116;p5">
            <a:extLst>
              <a:ext uri="{FF2B5EF4-FFF2-40B4-BE49-F238E27FC236}">
                <a16:creationId xmlns:a16="http://schemas.microsoft.com/office/drawing/2014/main" id="{0BAA08BE-6A83-D415-3081-B1F9D2D5BE15}"/>
              </a:ext>
            </a:extLst>
          </p:cNvPr>
          <p:cNvPicPr preferRelativeResize="0"/>
          <p:nvPr/>
        </p:nvPicPr>
        <p:blipFill rotWithShape="1">
          <a:blip r:embed="rId3">
            <a:alphaModFix/>
          </a:blip>
          <a:srcRect/>
          <a:stretch/>
        </p:blipFill>
        <p:spPr>
          <a:xfrm>
            <a:off x="7380916" y="2084429"/>
            <a:ext cx="4465643" cy="2834317"/>
          </a:xfrm>
          <a:prstGeom prst="rect">
            <a:avLst/>
          </a:prstGeom>
          <a:noFill/>
          <a:ln>
            <a:noFill/>
          </a:ln>
        </p:spPr>
      </p:pic>
      <p:sp>
        <p:nvSpPr>
          <p:cNvPr id="5" name="TextBox 4">
            <a:extLst>
              <a:ext uri="{FF2B5EF4-FFF2-40B4-BE49-F238E27FC236}">
                <a16:creationId xmlns:a16="http://schemas.microsoft.com/office/drawing/2014/main" id="{16341BF7-274A-888B-5250-0DD3D1C9506A}"/>
              </a:ext>
            </a:extLst>
          </p:cNvPr>
          <p:cNvSpPr txBox="1"/>
          <p:nvPr/>
        </p:nvSpPr>
        <p:spPr>
          <a:xfrm>
            <a:off x="919156" y="2390894"/>
            <a:ext cx="6096000" cy="1631216"/>
          </a:xfrm>
          <a:prstGeom prst="rect">
            <a:avLst/>
          </a:prstGeom>
          <a:noFill/>
        </p:spPr>
        <p:txBody>
          <a:bodyPr wrap="square">
            <a:spAutoFit/>
          </a:bodyPr>
          <a:lstStyle/>
          <a:p>
            <a:pPr marL="0" marR="0" lvl="0" indent="0" algn="l" rtl="0">
              <a:lnSpc>
                <a:spcPct val="100000"/>
              </a:lnSpc>
              <a:spcBef>
                <a:spcPts val="0"/>
              </a:spcBef>
              <a:spcAft>
                <a:spcPts val="0"/>
              </a:spcAft>
              <a:buClr>
                <a:srgbClr val="C00000"/>
              </a:buClr>
              <a:buSzPts val="4400"/>
              <a:buFont typeface="Libre Baskerville"/>
              <a:buNone/>
            </a:pPr>
            <a:r>
              <a:rPr lang="en-IN" sz="10000" b="0" i="1" u="none" strike="noStrike" cap="none" dirty="0">
                <a:solidFill>
                  <a:srgbClr val="FF0000"/>
                </a:solidFill>
                <a:effectLst>
                  <a:outerShdw blurRad="38100" dist="38100" dir="2700000" algn="tl">
                    <a:srgbClr val="000000">
                      <a:alpha val="43137"/>
                    </a:srgbClr>
                  </a:outerShdw>
                </a:effectLst>
                <a:latin typeface="Times New Roman" panose="02020603050405020304" pitchFamily="18" charset="0"/>
                <a:ea typeface="Libre Baskerville"/>
                <a:cs typeface="Times New Roman" panose="02020603050405020304" pitchFamily="18" charset="0"/>
                <a:sym typeface="Libre Baskerville"/>
              </a:rPr>
              <a:t>Thank </a:t>
            </a:r>
            <a:r>
              <a:rPr lang="en-IN" sz="10000" i="1" dirty="0">
                <a:solidFill>
                  <a:srgbClr val="FF0000"/>
                </a:solidFill>
                <a:effectLst>
                  <a:outerShdw blurRad="38100" dist="38100" dir="2700000" algn="tl">
                    <a:srgbClr val="000000">
                      <a:alpha val="43137"/>
                    </a:srgbClr>
                  </a:outerShdw>
                </a:effectLst>
                <a:latin typeface="Times New Roman" panose="02020603050405020304" pitchFamily="18" charset="0"/>
                <a:ea typeface="Libre Baskerville"/>
                <a:cs typeface="Times New Roman" panose="02020603050405020304" pitchFamily="18" charset="0"/>
                <a:sym typeface="Libre Baskerville"/>
              </a:rPr>
              <a:t> </a:t>
            </a:r>
            <a:r>
              <a:rPr lang="en-IN" sz="10000" b="0" i="1" u="none" strike="noStrike" cap="none" dirty="0">
                <a:solidFill>
                  <a:srgbClr val="FF0000"/>
                </a:solidFill>
                <a:effectLst>
                  <a:outerShdw blurRad="38100" dist="38100" dir="2700000" algn="tl">
                    <a:srgbClr val="000000">
                      <a:alpha val="43137"/>
                    </a:srgbClr>
                  </a:outerShdw>
                </a:effectLst>
                <a:latin typeface="Times New Roman" panose="02020603050405020304" pitchFamily="18" charset="0"/>
                <a:ea typeface="Libre Baskerville"/>
                <a:cs typeface="Times New Roman" panose="02020603050405020304" pitchFamily="18" charset="0"/>
                <a:sym typeface="Libre Baskerville"/>
              </a:rPr>
              <a:t>you</a:t>
            </a:r>
            <a:endParaRPr lang="en-IN" sz="10000" b="0" i="1" u="none" strike="noStrike" cap="none" dirty="0">
              <a:solidFill>
                <a:srgbClr val="FF0000"/>
              </a:solidFill>
              <a:effectLst>
                <a:outerShdw blurRad="38100" dist="38100" dir="2700000" algn="tl">
                  <a:srgbClr val="000000">
                    <a:alpha val="43137"/>
                  </a:srgbClr>
                </a:outerShdw>
              </a:effectLst>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186573522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4A75-2A09-1EEE-72AA-2F73484D86C5}"/>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Agenda</a:t>
            </a:r>
            <a:br>
              <a:rPr lang="en-US" sz="4000" b="1" dirty="0">
                <a:solidFill>
                  <a:srgbClr val="FF0000"/>
                </a:solidFill>
                <a:latin typeface="Times New Roman" panose="02020603050405020304" pitchFamily="18" charset="0"/>
                <a:cs typeface="Times New Roman" panose="02020603050405020304" pitchFamily="18" charset="0"/>
              </a:rPr>
            </a:br>
            <a:br>
              <a:rPr lang="en-US" sz="4000" b="1" dirty="0">
                <a:solidFill>
                  <a:srgbClr val="FF0000"/>
                </a:solidFill>
                <a:latin typeface="Times New Roman" panose="02020603050405020304" pitchFamily="18" charset="0"/>
                <a:cs typeface="Times New Roman" panose="02020603050405020304" pitchFamily="18" charset="0"/>
              </a:rPr>
            </a:br>
            <a:r>
              <a:rPr lang="en-US" sz="4000" b="1" dirty="0">
                <a:solidFill>
                  <a:srgbClr val="FF0000"/>
                </a:solidFill>
                <a:latin typeface="Times New Roman" panose="02020603050405020304" pitchFamily="18" charset="0"/>
                <a:cs typeface="Times New Roman" panose="02020603050405020304" pitchFamily="18" charset="0"/>
              </a:rPr>
              <a:t> </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A close up of a logo&#10;&#10;AI-generated content may be incorrect.">
            <a:extLst>
              <a:ext uri="{FF2B5EF4-FFF2-40B4-BE49-F238E27FC236}">
                <a16:creationId xmlns:a16="http://schemas.microsoft.com/office/drawing/2014/main" id="{DF4B61A4-5B86-74D0-78E5-B49E1A0CC328}"/>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8" name="TextBox 7">
            <a:extLst>
              <a:ext uri="{FF2B5EF4-FFF2-40B4-BE49-F238E27FC236}">
                <a16:creationId xmlns:a16="http://schemas.microsoft.com/office/drawing/2014/main" id="{830B37D4-B892-1CE2-A25A-BC1730411A5B}"/>
              </a:ext>
            </a:extLst>
          </p:cNvPr>
          <p:cNvSpPr txBox="1"/>
          <p:nvPr/>
        </p:nvSpPr>
        <p:spPr>
          <a:xfrm>
            <a:off x="674298" y="1333009"/>
            <a:ext cx="9727096" cy="4191981"/>
          </a:xfrm>
          <a:prstGeom prst="rect">
            <a:avLst/>
          </a:prstGeom>
          <a:noFill/>
        </p:spPr>
        <p:txBody>
          <a:bodyPr wrap="square">
            <a:spAutoFit/>
          </a:bodyPr>
          <a:lstStyle/>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Introduction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Business Problem Statement</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Objectives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ER Diagram &amp; Schema Explanation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Tables and Fields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SQL Analysis and Query Results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Key Insights &amp; Recommendations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Conclusion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Q&amp;A</a:t>
            </a:r>
          </a:p>
        </p:txBody>
      </p:sp>
      <p:pic>
        <p:nvPicPr>
          <p:cNvPr id="5" name="Picture 4">
            <a:extLst>
              <a:ext uri="{FF2B5EF4-FFF2-40B4-BE49-F238E27FC236}">
                <a16:creationId xmlns:a16="http://schemas.microsoft.com/office/drawing/2014/main" id="{493DB054-C458-CC56-F45E-8B286165D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877" y="1101586"/>
            <a:ext cx="4654825" cy="4654825"/>
          </a:xfrm>
          <a:prstGeom prst="rect">
            <a:avLst/>
          </a:prstGeom>
          <a:ln>
            <a:noFill/>
          </a:ln>
          <a:effectLst>
            <a:softEdge rad="112500"/>
          </a:effectLst>
        </p:spPr>
      </p:pic>
    </p:spTree>
    <p:extLst>
      <p:ext uri="{BB962C8B-B14F-4D97-AF65-F5344CB8AC3E}">
        <p14:creationId xmlns:p14="http://schemas.microsoft.com/office/powerpoint/2010/main" val="860126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212ED-4149-6D4F-F371-AA2C2199AFF0}"/>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C2128297-8A62-CFD0-00E9-5367981D9A19}"/>
              </a:ext>
            </a:extLst>
          </p:cNvPr>
          <p:cNvPicPr>
            <a:picLocks noChangeAspect="1"/>
          </p:cNvPicPr>
          <p:nvPr/>
        </p:nvPicPr>
        <p:blipFill>
          <a:blip r:embed="rId3">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F867DB17-FC89-34AB-BBF1-766B8D6E584B}"/>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Introduction </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C498B24-FB36-380F-AE9B-58299CD7920A}"/>
              </a:ext>
            </a:extLst>
          </p:cNvPr>
          <p:cNvSpPr txBox="1"/>
          <p:nvPr/>
        </p:nvSpPr>
        <p:spPr>
          <a:xfrm>
            <a:off x="674298" y="1071234"/>
            <a:ext cx="10843404" cy="3076291"/>
          </a:xfrm>
          <a:prstGeom prst="rect">
            <a:avLst/>
          </a:prstGeom>
          <a:noFill/>
        </p:spPr>
        <p:txBody>
          <a:bodyPr wrap="square" rtlCol="0">
            <a:spAutoFit/>
          </a:bodyPr>
          <a:lstStyle/>
          <a:p>
            <a:pPr marL="342900" lvl="0" indent="-342900" algn="just" eaLnBrk="0" fontAlgn="base" hangingPunct="0">
              <a:lnSpc>
                <a:spcPct val="20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Energy production, consumption, and carbon emissions vary widely across countries.</a:t>
            </a:r>
          </a:p>
          <a:p>
            <a:pPr marL="342900" lvl="0" indent="-342900" algn="just" eaLnBrk="0" fontAlgn="base" hangingPunct="0">
              <a:lnSpc>
                <a:spcPct val="20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Economic growth, population size, and energy sources strongly influence these differences.</a:t>
            </a:r>
          </a:p>
          <a:p>
            <a:pPr marL="342900" lvl="0" indent="-342900" algn="just" eaLnBrk="0" fontAlgn="base" hangingPunct="0">
              <a:lnSpc>
                <a:spcPct val="20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Rising global energy demand makes understanding these relationships essential.</a:t>
            </a:r>
          </a:p>
          <a:p>
            <a:pPr marL="342900" lvl="0" indent="-342900" algn="just" eaLnBrk="0" fontAlgn="base" hangingPunct="0">
              <a:lnSpc>
                <a:spcPct val="20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This project analyzes global data on energy, emissions, GDP, and population using SQL.</a:t>
            </a:r>
          </a:p>
          <a:p>
            <a:pPr marL="342900" lvl="0" indent="-342900" algn="just" eaLnBrk="0" fontAlgn="base" hangingPunct="0">
              <a:lnSpc>
                <a:spcPct val="200000"/>
              </a:lnSpc>
              <a:spcBef>
                <a:spcPct val="0"/>
              </a:spcBef>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analysis focuses on identifying global patterns, country-wise differences, and long-term trends.</a:t>
            </a:r>
          </a:p>
        </p:txBody>
      </p:sp>
      <p:pic>
        <p:nvPicPr>
          <p:cNvPr id="2050" name="Picture 2" descr="Public Speaker - Free Presentation Template for Google Slides and PowerPoint  | #06124">
            <a:extLst>
              <a:ext uri="{FF2B5EF4-FFF2-40B4-BE49-F238E27FC236}">
                <a16:creationId xmlns:a16="http://schemas.microsoft.com/office/drawing/2014/main" id="{C2C07EC0-0381-95A5-3F79-37C97323F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2523" r="40231" b="4523"/>
          <a:stretch>
            <a:fillRect/>
          </a:stretch>
        </p:blipFill>
        <p:spPr bwMode="auto">
          <a:xfrm>
            <a:off x="10724322" y="-4985"/>
            <a:ext cx="1467678" cy="1533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9723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3FFA-F2A0-2E85-B688-79C6FEE804D7}"/>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9A3F4DEC-D5E8-4246-643D-727F49761244}"/>
              </a:ext>
            </a:extLst>
          </p:cNvPr>
          <p:cNvPicPr>
            <a:picLocks noChangeAspect="1"/>
          </p:cNvPicPr>
          <p:nvPr/>
        </p:nvPicPr>
        <p:blipFill>
          <a:blip r:embed="rId3">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2553DBE1-59FA-1A71-32C8-0DA2B4B43C00}"/>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Business Problem Statement </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AC3E415-6882-4AF1-A796-5D1E8DFCEBA2}"/>
              </a:ext>
            </a:extLst>
          </p:cNvPr>
          <p:cNvSpPr txBox="1"/>
          <p:nvPr/>
        </p:nvSpPr>
        <p:spPr>
          <a:xfrm>
            <a:off x="674298" y="1145301"/>
            <a:ext cx="11169359" cy="4653646"/>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Energy companies work with multiple energy sources such as coal, oil, gas, and renewable energy to meet electricity demand. As population and economic activity grow, energy consumption increases, which also leads to higher carbon emissions.</a:t>
            </a:r>
          </a:p>
          <a:p>
            <a:pPr algn="just">
              <a:lnSpc>
                <a:spcPct val="150000"/>
              </a:lnSpc>
            </a:pPr>
            <a:r>
              <a:rPr lang="en-US" sz="2000" dirty="0">
                <a:latin typeface="Times New Roman" panose="02020603050405020304" pitchFamily="18" charset="0"/>
                <a:cs typeface="Times New Roman" panose="02020603050405020304" pitchFamily="18" charset="0"/>
              </a:rPr>
              <a:t>For organizations like </a:t>
            </a:r>
            <a:r>
              <a:rPr lang="en-US" sz="2000" b="1" dirty="0">
                <a:latin typeface="Times New Roman" panose="02020603050405020304" pitchFamily="18" charset="0"/>
                <a:cs typeface="Times New Roman" panose="02020603050405020304" pitchFamily="18" charset="0"/>
              </a:rPr>
              <a:t>NTPC Limited</a:t>
            </a:r>
            <a:r>
              <a:rPr lang="en-US" sz="2000" dirty="0">
                <a:latin typeface="Times New Roman" panose="02020603050405020304" pitchFamily="18" charset="0"/>
                <a:cs typeface="Times New Roman" panose="02020603050405020304" pitchFamily="18" charset="0"/>
              </a:rPr>
              <a:t>, it is important to understand how different energy sources contribute to energy supply, emissions, and economic growth over time. Without clear analysis, it becomes difficult to identify high-emission energy sources, measure efficiency, and plan cleaner and more sustainable energy strategies.</a:t>
            </a:r>
          </a:p>
          <a:p>
            <a:pPr algn="just">
              <a:lnSpc>
                <a:spcPct val="150000"/>
              </a:lnSpc>
            </a:pPr>
            <a:r>
              <a:rPr lang="en-US" sz="2000" dirty="0">
                <a:latin typeface="Times New Roman" panose="02020603050405020304" pitchFamily="18" charset="0"/>
                <a:cs typeface="Times New Roman" panose="02020603050405020304" pitchFamily="18" charset="0"/>
              </a:rPr>
              <a:t>This project uses SQL to analyze global energy, emission, population, and GDP data to generate insights that can support better energy planning and emission reduction decisions.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4" descr="Renewable energy concept illustration | Premium Vector">
            <a:extLst>
              <a:ext uri="{FF2B5EF4-FFF2-40B4-BE49-F238E27FC236}">
                <a16:creationId xmlns:a16="http://schemas.microsoft.com/office/drawing/2014/main" id="{5B4DBB1D-4813-D389-8319-48C7F792D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3043" y="0"/>
            <a:ext cx="1258957" cy="12589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512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2C3C-C547-FD27-119C-4AE561E42B83}"/>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A4900404-5D34-BD26-B6A4-71521F8A4041}"/>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05111582-25E9-8788-BB78-C48711A0F7C8}"/>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Objective</a:t>
            </a:r>
          </a:p>
        </p:txBody>
      </p:sp>
      <p:sp>
        <p:nvSpPr>
          <p:cNvPr id="6" name="TextBox 5">
            <a:extLst>
              <a:ext uri="{FF2B5EF4-FFF2-40B4-BE49-F238E27FC236}">
                <a16:creationId xmlns:a16="http://schemas.microsoft.com/office/drawing/2014/main" id="{325AA171-6B6D-32DD-208A-28EA1027CAD5}"/>
              </a:ext>
            </a:extLst>
          </p:cNvPr>
          <p:cNvSpPr txBox="1"/>
          <p:nvPr/>
        </p:nvSpPr>
        <p:spPr>
          <a:xfrm>
            <a:off x="674298" y="1156185"/>
            <a:ext cx="10559759" cy="46536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design a structured database model that organizes global energy, emission, population, and GDP data</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establish clear relationships between datasets using country and year for accurate analysis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analyze energy production and consumption patterns across different energy sources such as coal, oil, gas, and renewables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study carbon emission trends and identify major energy sources contributing to emissions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examine how population growth and economic growth influence energy usage and emissions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evaluate energy efficiency using emission-to-GDP and consumption-to-GDP ratios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identify long-term trends and countries that have shown improvement in emission levels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generate meaningful insights that support efficient and sustainable energy planning</a:t>
            </a:r>
          </a:p>
        </p:txBody>
      </p:sp>
      <p:pic>
        <p:nvPicPr>
          <p:cNvPr id="1026" name="Picture 2" descr="Objective Images - Free Download on Freepik">
            <a:extLst>
              <a:ext uri="{FF2B5EF4-FFF2-40B4-BE49-F238E27FC236}">
                <a16:creationId xmlns:a16="http://schemas.microsoft.com/office/drawing/2014/main" id="{9CD56290-22D0-5C78-2D0D-DCB7742E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6018" y="40282"/>
            <a:ext cx="1105019" cy="1105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1485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9D2EED-69BA-3FA0-1CA0-E3F900F2CA04}"/>
              </a:ext>
            </a:extLst>
          </p:cNvPr>
          <p:cNvSpPr txBox="1">
            <a:spLocks/>
          </p:cNvSpPr>
          <p:nvPr/>
        </p:nvSpPr>
        <p:spPr>
          <a:xfrm>
            <a:off x="576327" y="282562"/>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ER Diagram &amp; Schema Explanation</a:t>
            </a:r>
          </a:p>
        </p:txBody>
      </p:sp>
      <p:pic>
        <p:nvPicPr>
          <p:cNvPr id="7" name="Picture 6" descr="A close up of a logo&#10;&#10;AI-generated content may be incorrect.">
            <a:extLst>
              <a:ext uri="{FF2B5EF4-FFF2-40B4-BE49-F238E27FC236}">
                <a16:creationId xmlns:a16="http://schemas.microsoft.com/office/drawing/2014/main" id="{B9C9DEC8-AF87-F972-92A5-599256524BF8}"/>
              </a:ext>
            </a:extLst>
          </p:cNvPr>
          <p:cNvPicPr>
            <a:picLocks noChangeAspect="1"/>
          </p:cNvPicPr>
          <p:nvPr/>
        </p:nvPicPr>
        <p:blipFill>
          <a:blip r:embed="rId3">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pic>
        <p:nvPicPr>
          <p:cNvPr id="8" name="Picture 7">
            <a:extLst>
              <a:ext uri="{FF2B5EF4-FFF2-40B4-BE49-F238E27FC236}">
                <a16:creationId xmlns:a16="http://schemas.microsoft.com/office/drawing/2014/main" id="{053DA22F-66CC-497D-5C27-B83BB1DA4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27" y="1014148"/>
            <a:ext cx="11039346" cy="5011095"/>
          </a:xfrm>
          <a:prstGeom prst="rect">
            <a:avLst/>
          </a:prstGeom>
        </p:spPr>
      </p:pic>
    </p:spTree>
    <p:extLst>
      <p:ext uri="{BB962C8B-B14F-4D97-AF65-F5344CB8AC3E}">
        <p14:creationId xmlns:p14="http://schemas.microsoft.com/office/powerpoint/2010/main" val="2784054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77F570-9BC2-1DB1-6946-FF76117975F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62564E7-5B01-729F-3A9B-E3ECF2255EDF}"/>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Tables and Fields</a:t>
            </a:r>
          </a:p>
        </p:txBody>
      </p:sp>
      <p:grpSp>
        <p:nvGrpSpPr>
          <p:cNvPr id="26" name="Group 25">
            <a:extLst>
              <a:ext uri="{FF2B5EF4-FFF2-40B4-BE49-F238E27FC236}">
                <a16:creationId xmlns:a16="http://schemas.microsoft.com/office/drawing/2014/main" id="{0BF7A4D2-97C4-8AF6-E37A-23818932CC6D}"/>
              </a:ext>
            </a:extLst>
          </p:cNvPr>
          <p:cNvGrpSpPr/>
          <p:nvPr/>
        </p:nvGrpSpPr>
        <p:grpSpPr>
          <a:xfrm>
            <a:off x="667711" y="1313105"/>
            <a:ext cx="2271111" cy="2329375"/>
            <a:chOff x="674298" y="1313105"/>
            <a:chExt cx="1905616" cy="2329375"/>
          </a:xfrm>
        </p:grpSpPr>
        <p:pic>
          <p:nvPicPr>
            <p:cNvPr id="5" name="Picture 4">
              <a:extLst>
                <a:ext uri="{FF2B5EF4-FFF2-40B4-BE49-F238E27FC236}">
                  <a16:creationId xmlns:a16="http://schemas.microsoft.com/office/drawing/2014/main" id="{0831B211-DF1C-2AC9-7692-2C3A9B8EC9DD}"/>
                </a:ext>
              </a:extLst>
            </p:cNvPr>
            <p:cNvPicPr>
              <a:picLocks noChangeAspect="1"/>
            </p:cNvPicPr>
            <p:nvPr/>
          </p:nvPicPr>
          <p:blipFill>
            <a:blip r:embed="rId3"/>
            <a:stretch>
              <a:fillRect/>
            </a:stretch>
          </p:blipFill>
          <p:spPr>
            <a:xfrm>
              <a:off x="674298" y="1682438"/>
              <a:ext cx="1905616" cy="1960042"/>
            </a:xfrm>
            <a:prstGeom prst="rect">
              <a:avLst/>
            </a:prstGeom>
            <a:ln>
              <a:solidFill>
                <a:srgbClr val="B0B0B0"/>
              </a:solidFill>
            </a:ln>
          </p:spPr>
        </p:pic>
        <p:sp>
          <p:nvSpPr>
            <p:cNvPr id="11" name="TextBox 10">
              <a:extLst>
                <a:ext uri="{FF2B5EF4-FFF2-40B4-BE49-F238E27FC236}">
                  <a16:creationId xmlns:a16="http://schemas.microsoft.com/office/drawing/2014/main" id="{4C23B6D5-10BF-9F23-5A9A-594A77FF8F46}"/>
                </a:ext>
              </a:extLst>
            </p:cNvPr>
            <p:cNvSpPr txBox="1"/>
            <p:nvPr/>
          </p:nvSpPr>
          <p:spPr>
            <a:xfrm>
              <a:off x="674298" y="1313105"/>
              <a:ext cx="1905616"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Country Table</a:t>
              </a:r>
            </a:p>
          </p:txBody>
        </p:sp>
      </p:grpSp>
      <p:grpSp>
        <p:nvGrpSpPr>
          <p:cNvPr id="27" name="Group 26">
            <a:extLst>
              <a:ext uri="{FF2B5EF4-FFF2-40B4-BE49-F238E27FC236}">
                <a16:creationId xmlns:a16="http://schemas.microsoft.com/office/drawing/2014/main" id="{C3B9A479-3AAA-450A-1230-98125152DB4B}"/>
              </a:ext>
            </a:extLst>
          </p:cNvPr>
          <p:cNvGrpSpPr/>
          <p:nvPr/>
        </p:nvGrpSpPr>
        <p:grpSpPr>
          <a:xfrm>
            <a:off x="3254829" y="1313106"/>
            <a:ext cx="4552814" cy="2329374"/>
            <a:chOff x="2851078" y="1313106"/>
            <a:chExt cx="4611079" cy="2329374"/>
          </a:xfrm>
        </p:grpSpPr>
        <p:pic>
          <p:nvPicPr>
            <p:cNvPr id="10" name="Picture 9">
              <a:extLst>
                <a:ext uri="{FF2B5EF4-FFF2-40B4-BE49-F238E27FC236}">
                  <a16:creationId xmlns:a16="http://schemas.microsoft.com/office/drawing/2014/main" id="{C0D8A4D0-E181-4DF6-53BB-C71821DB65CD}"/>
                </a:ext>
              </a:extLst>
            </p:cNvPr>
            <p:cNvPicPr>
              <a:picLocks noChangeAspect="1"/>
            </p:cNvPicPr>
            <p:nvPr/>
          </p:nvPicPr>
          <p:blipFill>
            <a:blip r:embed="rId4"/>
            <a:stretch>
              <a:fillRect/>
            </a:stretch>
          </p:blipFill>
          <p:spPr>
            <a:xfrm>
              <a:off x="2851079" y="1682438"/>
              <a:ext cx="4611078" cy="1960042"/>
            </a:xfrm>
            <a:prstGeom prst="rect">
              <a:avLst/>
            </a:prstGeom>
            <a:ln>
              <a:solidFill>
                <a:srgbClr val="B0B0B0"/>
              </a:solidFill>
            </a:ln>
          </p:spPr>
        </p:pic>
        <p:sp>
          <p:nvSpPr>
            <p:cNvPr id="12" name="TextBox 11">
              <a:extLst>
                <a:ext uri="{FF2B5EF4-FFF2-40B4-BE49-F238E27FC236}">
                  <a16:creationId xmlns:a16="http://schemas.microsoft.com/office/drawing/2014/main" id="{6874C543-00EF-8C5E-8C47-A8953B4DDD3D}"/>
                </a:ext>
              </a:extLst>
            </p:cNvPr>
            <p:cNvSpPr txBox="1"/>
            <p:nvPr/>
          </p:nvSpPr>
          <p:spPr>
            <a:xfrm>
              <a:off x="2851078" y="1313106"/>
              <a:ext cx="4611077"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Emission Table</a:t>
              </a:r>
            </a:p>
          </p:txBody>
        </p:sp>
      </p:grpSp>
      <p:grpSp>
        <p:nvGrpSpPr>
          <p:cNvPr id="28" name="Group 27">
            <a:extLst>
              <a:ext uri="{FF2B5EF4-FFF2-40B4-BE49-F238E27FC236}">
                <a16:creationId xmlns:a16="http://schemas.microsoft.com/office/drawing/2014/main" id="{FACD2301-FCB5-55CD-44CC-7C49CA5D657A}"/>
              </a:ext>
            </a:extLst>
          </p:cNvPr>
          <p:cNvGrpSpPr/>
          <p:nvPr/>
        </p:nvGrpSpPr>
        <p:grpSpPr>
          <a:xfrm>
            <a:off x="8123643" y="1313105"/>
            <a:ext cx="3709128" cy="2329374"/>
            <a:chOff x="7655557" y="1313106"/>
            <a:chExt cx="2915923" cy="2329374"/>
          </a:xfrm>
        </p:grpSpPr>
        <p:pic>
          <p:nvPicPr>
            <p:cNvPr id="8" name="Picture 7">
              <a:extLst>
                <a:ext uri="{FF2B5EF4-FFF2-40B4-BE49-F238E27FC236}">
                  <a16:creationId xmlns:a16="http://schemas.microsoft.com/office/drawing/2014/main" id="{DC596545-5609-F6A3-0D84-03A3B6D8BF42}"/>
                </a:ext>
              </a:extLst>
            </p:cNvPr>
            <p:cNvPicPr>
              <a:picLocks noChangeAspect="1"/>
            </p:cNvPicPr>
            <p:nvPr/>
          </p:nvPicPr>
          <p:blipFill>
            <a:blip r:embed="rId5"/>
            <a:srcRect b="8277"/>
            <a:stretch>
              <a:fillRect/>
            </a:stretch>
          </p:blipFill>
          <p:spPr>
            <a:xfrm>
              <a:off x="7655560" y="1682438"/>
              <a:ext cx="2915920" cy="1960042"/>
            </a:xfrm>
            <a:prstGeom prst="rect">
              <a:avLst/>
            </a:prstGeom>
            <a:ln>
              <a:solidFill>
                <a:srgbClr val="B0B0B0"/>
              </a:solidFill>
            </a:ln>
          </p:spPr>
        </p:pic>
        <p:sp>
          <p:nvSpPr>
            <p:cNvPr id="13" name="TextBox 12">
              <a:extLst>
                <a:ext uri="{FF2B5EF4-FFF2-40B4-BE49-F238E27FC236}">
                  <a16:creationId xmlns:a16="http://schemas.microsoft.com/office/drawing/2014/main" id="{097BF395-3E05-1995-7515-7E9F1C969E18}"/>
                </a:ext>
              </a:extLst>
            </p:cNvPr>
            <p:cNvSpPr txBox="1"/>
            <p:nvPr/>
          </p:nvSpPr>
          <p:spPr>
            <a:xfrm>
              <a:off x="7655557" y="1313106"/>
              <a:ext cx="2915919"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Population Table</a:t>
              </a:r>
            </a:p>
          </p:txBody>
        </p:sp>
      </p:grpSp>
      <p:grpSp>
        <p:nvGrpSpPr>
          <p:cNvPr id="29" name="Group 28">
            <a:extLst>
              <a:ext uri="{FF2B5EF4-FFF2-40B4-BE49-F238E27FC236}">
                <a16:creationId xmlns:a16="http://schemas.microsoft.com/office/drawing/2014/main" id="{5C36F6A4-19EE-11A5-E8C2-6B5866856C10}"/>
              </a:ext>
            </a:extLst>
          </p:cNvPr>
          <p:cNvGrpSpPr/>
          <p:nvPr/>
        </p:nvGrpSpPr>
        <p:grpSpPr>
          <a:xfrm>
            <a:off x="8046634" y="3861666"/>
            <a:ext cx="3786138" cy="2276726"/>
            <a:chOff x="8135167" y="3819536"/>
            <a:chExt cx="3786138" cy="2276726"/>
          </a:xfrm>
        </p:grpSpPr>
        <p:pic>
          <p:nvPicPr>
            <p:cNvPr id="19" name="Picture 18">
              <a:extLst>
                <a:ext uri="{FF2B5EF4-FFF2-40B4-BE49-F238E27FC236}">
                  <a16:creationId xmlns:a16="http://schemas.microsoft.com/office/drawing/2014/main" id="{6571422E-A8C3-07A3-3535-DC0E499F7D25}"/>
                </a:ext>
              </a:extLst>
            </p:cNvPr>
            <p:cNvPicPr>
              <a:picLocks noChangeAspect="1"/>
            </p:cNvPicPr>
            <p:nvPr/>
          </p:nvPicPr>
          <p:blipFill>
            <a:blip r:embed="rId6"/>
            <a:stretch>
              <a:fillRect/>
            </a:stretch>
          </p:blipFill>
          <p:spPr>
            <a:xfrm>
              <a:off x="8135168" y="4207814"/>
              <a:ext cx="3786137" cy="1888448"/>
            </a:xfrm>
            <a:prstGeom prst="rect">
              <a:avLst/>
            </a:prstGeom>
            <a:ln>
              <a:solidFill>
                <a:srgbClr val="B0B0B0"/>
              </a:solidFill>
            </a:ln>
          </p:spPr>
        </p:pic>
        <p:sp>
          <p:nvSpPr>
            <p:cNvPr id="20" name="TextBox 19">
              <a:extLst>
                <a:ext uri="{FF2B5EF4-FFF2-40B4-BE49-F238E27FC236}">
                  <a16:creationId xmlns:a16="http://schemas.microsoft.com/office/drawing/2014/main" id="{23815596-222F-DADC-1B6A-BA545472BA0C}"/>
                </a:ext>
              </a:extLst>
            </p:cNvPr>
            <p:cNvSpPr txBox="1"/>
            <p:nvPr/>
          </p:nvSpPr>
          <p:spPr>
            <a:xfrm>
              <a:off x="8135167" y="3819536"/>
              <a:ext cx="3786137"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Consumption Table</a:t>
              </a:r>
            </a:p>
          </p:txBody>
        </p:sp>
      </p:grpSp>
      <p:grpSp>
        <p:nvGrpSpPr>
          <p:cNvPr id="25" name="Group 24">
            <a:extLst>
              <a:ext uri="{FF2B5EF4-FFF2-40B4-BE49-F238E27FC236}">
                <a16:creationId xmlns:a16="http://schemas.microsoft.com/office/drawing/2014/main" id="{B935312F-A73E-7034-3835-3DD0FA6A6180}"/>
              </a:ext>
            </a:extLst>
          </p:cNvPr>
          <p:cNvGrpSpPr/>
          <p:nvPr/>
        </p:nvGrpSpPr>
        <p:grpSpPr>
          <a:xfrm>
            <a:off x="5156616" y="3880611"/>
            <a:ext cx="2652947" cy="2257781"/>
            <a:chOff x="5301343" y="3838482"/>
            <a:chExt cx="2652947" cy="2257781"/>
          </a:xfrm>
        </p:grpSpPr>
        <p:pic>
          <p:nvPicPr>
            <p:cNvPr id="17" name="Picture 16">
              <a:extLst>
                <a:ext uri="{FF2B5EF4-FFF2-40B4-BE49-F238E27FC236}">
                  <a16:creationId xmlns:a16="http://schemas.microsoft.com/office/drawing/2014/main" id="{2E405EF9-ED11-D928-406E-69D8C62E5866}"/>
                </a:ext>
              </a:extLst>
            </p:cNvPr>
            <p:cNvPicPr>
              <a:picLocks noChangeAspect="1"/>
            </p:cNvPicPr>
            <p:nvPr/>
          </p:nvPicPr>
          <p:blipFill>
            <a:blip r:embed="rId7"/>
            <a:stretch>
              <a:fillRect/>
            </a:stretch>
          </p:blipFill>
          <p:spPr>
            <a:xfrm>
              <a:off x="5301343" y="4207814"/>
              <a:ext cx="2651027" cy="1888449"/>
            </a:xfrm>
            <a:prstGeom prst="rect">
              <a:avLst/>
            </a:prstGeom>
            <a:ln>
              <a:solidFill>
                <a:srgbClr val="B0B0B0"/>
              </a:solidFill>
            </a:ln>
          </p:spPr>
        </p:pic>
        <p:sp>
          <p:nvSpPr>
            <p:cNvPr id="21" name="TextBox 20">
              <a:extLst>
                <a:ext uri="{FF2B5EF4-FFF2-40B4-BE49-F238E27FC236}">
                  <a16:creationId xmlns:a16="http://schemas.microsoft.com/office/drawing/2014/main" id="{7F7FDB5B-4076-2951-E42A-76E176717276}"/>
                </a:ext>
              </a:extLst>
            </p:cNvPr>
            <p:cNvSpPr txBox="1"/>
            <p:nvPr/>
          </p:nvSpPr>
          <p:spPr>
            <a:xfrm>
              <a:off x="5301343" y="3838482"/>
              <a:ext cx="2652947"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GDP Table</a:t>
              </a:r>
            </a:p>
          </p:txBody>
        </p:sp>
      </p:grpSp>
      <p:grpSp>
        <p:nvGrpSpPr>
          <p:cNvPr id="24" name="Group 23">
            <a:extLst>
              <a:ext uri="{FF2B5EF4-FFF2-40B4-BE49-F238E27FC236}">
                <a16:creationId xmlns:a16="http://schemas.microsoft.com/office/drawing/2014/main" id="{FF827E28-AD22-91F9-5E35-D8328A1A22D6}"/>
              </a:ext>
            </a:extLst>
          </p:cNvPr>
          <p:cNvGrpSpPr/>
          <p:nvPr/>
        </p:nvGrpSpPr>
        <p:grpSpPr>
          <a:xfrm>
            <a:off x="674298" y="3861666"/>
            <a:ext cx="4243326" cy="2304827"/>
            <a:chOff x="674298" y="3838482"/>
            <a:chExt cx="4356560" cy="2304827"/>
          </a:xfrm>
        </p:grpSpPr>
        <p:pic>
          <p:nvPicPr>
            <p:cNvPr id="15" name="Picture 14">
              <a:extLst>
                <a:ext uri="{FF2B5EF4-FFF2-40B4-BE49-F238E27FC236}">
                  <a16:creationId xmlns:a16="http://schemas.microsoft.com/office/drawing/2014/main" id="{7463D9A8-ACF1-667A-9702-7836FD57CEC2}"/>
                </a:ext>
              </a:extLst>
            </p:cNvPr>
            <p:cNvPicPr>
              <a:picLocks noChangeAspect="1"/>
            </p:cNvPicPr>
            <p:nvPr/>
          </p:nvPicPr>
          <p:blipFill>
            <a:blip r:embed="rId8"/>
            <a:stretch>
              <a:fillRect/>
            </a:stretch>
          </p:blipFill>
          <p:spPr>
            <a:xfrm>
              <a:off x="674298" y="4207815"/>
              <a:ext cx="4356560" cy="1935494"/>
            </a:xfrm>
            <a:prstGeom prst="rect">
              <a:avLst/>
            </a:prstGeom>
            <a:solidFill>
              <a:srgbClr val="FF0000"/>
            </a:solidFill>
            <a:ln>
              <a:solidFill>
                <a:srgbClr val="B0B0B0"/>
              </a:solidFill>
            </a:ln>
          </p:spPr>
        </p:pic>
        <p:sp>
          <p:nvSpPr>
            <p:cNvPr id="22" name="TextBox 21">
              <a:extLst>
                <a:ext uri="{FF2B5EF4-FFF2-40B4-BE49-F238E27FC236}">
                  <a16:creationId xmlns:a16="http://schemas.microsoft.com/office/drawing/2014/main" id="{B0F4AC95-77E5-308C-7690-48E0D57AD3FA}"/>
                </a:ext>
              </a:extLst>
            </p:cNvPr>
            <p:cNvSpPr txBox="1"/>
            <p:nvPr/>
          </p:nvSpPr>
          <p:spPr>
            <a:xfrm>
              <a:off x="674298" y="3838482"/>
              <a:ext cx="4354640"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Production Table</a:t>
              </a:r>
            </a:p>
          </p:txBody>
        </p:sp>
      </p:grpSp>
      <p:pic>
        <p:nvPicPr>
          <p:cNvPr id="1026" name="Picture 2" descr="Page 12 | Types energy Images - Free Download on Freepik">
            <a:extLst>
              <a:ext uri="{FF2B5EF4-FFF2-40B4-BE49-F238E27FC236}">
                <a16:creationId xmlns:a16="http://schemas.microsoft.com/office/drawing/2014/main" id="{BB8B283A-F352-913D-2C9D-D64AC4B9F6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075" y="12412"/>
            <a:ext cx="1304925" cy="1304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descr="A close up of a logo&#10;&#10;AI-generated content may be incorrect.">
            <a:extLst>
              <a:ext uri="{FF2B5EF4-FFF2-40B4-BE49-F238E27FC236}">
                <a16:creationId xmlns:a16="http://schemas.microsoft.com/office/drawing/2014/main" id="{84E3205B-F4EE-0631-73B8-64E13844820B}"/>
              </a:ext>
            </a:extLst>
          </p:cNvPr>
          <p:cNvPicPr>
            <a:picLocks noChangeAspect="1"/>
          </p:cNvPicPr>
          <p:nvPr/>
        </p:nvPicPr>
        <p:blipFill>
          <a:blip r:embed="rId10">
            <a:extLst>
              <a:ext uri="{28A0092B-C50C-407E-A947-70E740481C1C}">
                <a14:useLocalDpi xmlns:a14="http://schemas.microsoft.com/office/drawing/2010/main" val="0"/>
              </a:ext>
            </a:extLst>
          </a:blip>
          <a:srcRect l="22201" t="18728" r="22736" b="30658"/>
          <a:stretch>
            <a:fillRect/>
          </a:stretch>
        </p:blipFill>
        <p:spPr>
          <a:xfrm>
            <a:off x="9611138" y="6260926"/>
            <a:ext cx="2580861" cy="584662"/>
          </a:xfrm>
          <a:prstGeom prst="rect">
            <a:avLst/>
          </a:prstGeom>
        </p:spPr>
      </p:pic>
    </p:spTree>
    <p:extLst>
      <p:ext uri="{BB962C8B-B14F-4D97-AF65-F5344CB8AC3E}">
        <p14:creationId xmlns:p14="http://schemas.microsoft.com/office/powerpoint/2010/main" val="1542553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AB0F-2706-4215-550B-55F55C5F74DB}"/>
            </a:ext>
          </a:extLst>
        </p:cNvPr>
        <p:cNvGrpSpPr/>
        <p:nvPr/>
      </p:nvGrpSpPr>
      <p:grpSpPr>
        <a:xfrm>
          <a:off x="0" y="0"/>
          <a:ext cx="0" cy="0"/>
          <a:chOff x="0" y="0"/>
          <a:chExt cx="0" cy="0"/>
        </a:xfrm>
      </p:grpSpPr>
      <p:pic>
        <p:nvPicPr>
          <p:cNvPr id="2" name="Picture 1" descr="A close up of a logo&#10;&#10;AI-generated content may be incorrect.">
            <a:extLst>
              <a:ext uri="{FF2B5EF4-FFF2-40B4-BE49-F238E27FC236}">
                <a16:creationId xmlns:a16="http://schemas.microsoft.com/office/drawing/2014/main" id="{C0F173EA-109A-610B-E049-5B191B36CEA5}"/>
              </a:ext>
            </a:extLst>
          </p:cNvPr>
          <p:cNvPicPr>
            <a:picLocks noChangeAspect="1"/>
          </p:cNvPicPr>
          <p:nvPr/>
        </p:nvPicPr>
        <p:blipFill>
          <a:blip r:embed="rId2">
            <a:extLst>
              <a:ext uri="{28A0092B-C50C-407E-A947-70E740481C1C}">
                <a14:useLocalDpi xmlns:a14="http://schemas.microsoft.com/office/drawing/2010/main" val="0"/>
              </a:ext>
            </a:extLst>
          </a:blip>
          <a:srcRect l="22201" t="18728" r="22736" b="30658"/>
          <a:stretch>
            <a:fillRect/>
          </a:stretch>
        </p:blipFill>
        <p:spPr>
          <a:xfrm>
            <a:off x="9113520" y="6096264"/>
            <a:ext cx="2915920" cy="660565"/>
          </a:xfrm>
          <a:prstGeom prst="rect">
            <a:avLst/>
          </a:prstGeom>
        </p:spPr>
      </p:pic>
      <p:sp>
        <p:nvSpPr>
          <p:cNvPr id="3" name="Title 1">
            <a:extLst>
              <a:ext uri="{FF2B5EF4-FFF2-40B4-BE49-F238E27FC236}">
                <a16:creationId xmlns:a16="http://schemas.microsoft.com/office/drawing/2014/main" id="{CED38E8C-6246-A23E-E618-2D1A4B693DFD}"/>
              </a:ext>
            </a:extLst>
          </p:cNvPr>
          <p:cNvSpPr txBox="1">
            <a:spLocks/>
          </p:cNvSpPr>
          <p:nvPr/>
        </p:nvSpPr>
        <p:spPr>
          <a:xfrm>
            <a:off x="674298" y="484736"/>
            <a:ext cx="9727096" cy="660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rPr>
              <a:t>SQL</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Analysis and</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Query</a:t>
            </a:r>
            <a:r>
              <a:rPr lang="en-US" sz="4000" dirty="0"/>
              <a:t> </a:t>
            </a:r>
            <a:r>
              <a:rPr lang="en-US" sz="4000" b="1" dirty="0">
                <a:solidFill>
                  <a:srgbClr val="FF0000"/>
                </a:solidFill>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F54425A4-8F21-0459-A921-441327F3249A}"/>
              </a:ext>
            </a:extLst>
          </p:cNvPr>
          <p:cNvSpPr txBox="1"/>
          <p:nvPr/>
        </p:nvSpPr>
        <p:spPr>
          <a:xfrm>
            <a:off x="674297" y="1329804"/>
            <a:ext cx="10559759" cy="579967"/>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What is the total emission per country for the most recent year available?</a:t>
            </a:r>
            <a:endParaRPr lang="en-US" sz="2000" b="1"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AEFF7130-028A-E209-969F-3C5CEC35CE5C}"/>
              </a:ext>
            </a:extLst>
          </p:cNvPr>
          <p:cNvGrpSpPr/>
          <p:nvPr/>
        </p:nvGrpSpPr>
        <p:grpSpPr>
          <a:xfrm>
            <a:off x="872020" y="2191023"/>
            <a:ext cx="4266510" cy="3652720"/>
            <a:chOff x="674298" y="2332360"/>
            <a:chExt cx="4033663" cy="2961081"/>
          </a:xfrm>
        </p:grpSpPr>
        <p:sp>
          <p:nvSpPr>
            <p:cNvPr id="11" name="TextBox 10">
              <a:extLst>
                <a:ext uri="{FF2B5EF4-FFF2-40B4-BE49-F238E27FC236}">
                  <a16:creationId xmlns:a16="http://schemas.microsoft.com/office/drawing/2014/main" id="{453552BF-3B02-8FDC-426F-A3C2316219E6}"/>
                </a:ext>
              </a:extLst>
            </p:cNvPr>
            <p:cNvSpPr txBox="1"/>
            <p:nvPr/>
          </p:nvSpPr>
          <p:spPr>
            <a:xfrm>
              <a:off x="674298" y="2332360"/>
              <a:ext cx="4033663"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Query</a:t>
              </a:r>
            </a:p>
          </p:txBody>
        </p:sp>
        <p:pic>
          <p:nvPicPr>
            <p:cNvPr id="16" name="Picture 15">
              <a:extLst>
                <a:ext uri="{FF2B5EF4-FFF2-40B4-BE49-F238E27FC236}">
                  <a16:creationId xmlns:a16="http://schemas.microsoft.com/office/drawing/2014/main" id="{3EED81EF-B4E9-8F3A-14D0-AEA28930E354}"/>
                </a:ext>
              </a:extLst>
            </p:cNvPr>
            <p:cNvPicPr>
              <a:picLocks noChangeAspect="1"/>
            </p:cNvPicPr>
            <p:nvPr/>
          </p:nvPicPr>
          <p:blipFill>
            <a:blip r:embed="rId3"/>
            <a:stretch>
              <a:fillRect/>
            </a:stretch>
          </p:blipFill>
          <p:spPr>
            <a:xfrm>
              <a:off x="687850" y="2749911"/>
              <a:ext cx="4020111" cy="2543530"/>
            </a:xfrm>
            <a:prstGeom prst="rect">
              <a:avLst/>
            </a:prstGeom>
            <a:ln>
              <a:solidFill>
                <a:srgbClr val="B0B0B0"/>
              </a:solidFill>
            </a:ln>
          </p:spPr>
        </p:pic>
      </p:grpSp>
      <p:grpSp>
        <p:nvGrpSpPr>
          <p:cNvPr id="20" name="Group 19">
            <a:extLst>
              <a:ext uri="{FF2B5EF4-FFF2-40B4-BE49-F238E27FC236}">
                <a16:creationId xmlns:a16="http://schemas.microsoft.com/office/drawing/2014/main" id="{02314B54-EA78-0230-5069-3356979CB27C}"/>
              </a:ext>
            </a:extLst>
          </p:cNvPr>
          <p:cNvGrpSpPr/>
          <p:nvPr/>
        </p:nvGrpSpPr>
        <p:grpSpPr>
          <a:xfrm>
            <a:off x="5954177" y="2191024"/>
            <a:ext cx="3185377" cy="3746013"/>
            <a:chOff x="7416960" y="2019038"/>
            <a:chExt cx="3185377" cy="3746013"/>
          </a:xfrm>
        </p:grpSpPr>
        <p:sp>
          <p:nvSpPr>
            <p:cNvPr id="13" name="TextBox 12">
              <a:extLst>
                <a:ext uri="{FF2B5EF4-FFF2-40B4-BE49-F238E27FC236}">
                  <a16:creationId xmlns:a16="http://schemas.microsoft.com/office/drawing/2014/main" id="{92678AA6-C93A-3772-C26B-2A4CB1683CF1}"/>
                </a:ext>
              </a:extLst>
            </p:cNvPr>
            <p:cNvSpPr txBox="1"/>
            <p:nvPr/>
          </p:nvSpPr>
          <p:spPr>
            <a:xfrm>
              <a:off x="7416960" y="2019038"/>
              <a:ext cx="3185377" cy="369332"/>
            </a:xfrm>
            <a:prstGeom prst="rect">
              <a:avLst/>
            </a:prstGeom>
            <a:noFill/>
            <a:ln>
              <a:solidFill>
                <a:srgbClr val="B0B0B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Output</a:t>
              </a:r>
            </a:p>
          </p:txBody>
        </p:sp>
        <p:pic>
          <p:nvPicPr>
            <p:cNvPr id="18" name="object 7">
              <a:extLst>
                <a:ext uri="{FF2B5EF4-FFF2-40B4-BE49-F238E27FC236}">
                  <a16:creationId xmlns:a16="http://schemas.microsoft.com/office/drawing/2014/main" id="{B2B8A788-335E-2350-8BE2-DB6923091FBA}"/>
                </a:ext>
              </a:extLst>
            </p:cNvPr>
            <p:cNvPicPr/>
            <p:nvPr/>
          </p:nvPicPr>
          <p:blipFill>
            <a:blip r:embed="rId4" cstate="print"/>
            <a:stretch>
              <a:fillRect/>
            </a:stretch>
          </p:blipFill>
          <p:spPr>
            <a:xfrm>
              <a:off x="7430512" y="2440826"/>
              <a:ext cx="3171825" cy="3324225"/>
            </a:xfrm>
            <a:prstGeom prst="rect">
              <a:avLst/>
            </a:prstGeom>
            <a:ln>
              <a:solidFill>
                <a:srgbClr val="B0B0B0"/>
              </a:solidFill>
            </a:ln>
          </p:spPr>
        </p:pic>
      </p:grpSp>
      <p:pic>
        <p:nvPicPr>
          <p:cNvPr id="7" name="Picture 6">
            <a:extLst>
              <a:ext uri="{FF2B5EF4-FFF2-40B4-BE49-F238E27FC236}">
                <a16:creationId xmlns:a16="http://schemas.microsoft.com/office/drawing/2014/main" id="{F98C4D96-3D39-B7B2-C07A-7CC9B871A5E2}"/>
              </a:ext>
            </a:extLst>
          </p:cNvPr>
          <p:cNvPicPr>
            <a:picLocks noChangeAspect="1"/>
          </p:cNvPicPr>
          <p:nvPr/>
        </p:nvPicPr>
        <p:blipFill>
          <a:blip r:embed="rId5">
            <a:extLst>
              <a:ext uri="{28A0092B-C50C-407E-A947-70E740481C1C}">
                <a14:useLocalDpi xmlns:a14="http://schemas.microsoft.com/office/drawing/2010/main" val="0"/>
              </a:ext>
            </a:extLst>
          </a:blip>
          <a:srcRect l="25894" t="13429" r="24831" b="30435"/>
          <a:stretch>
            <a:fillRect/>
          </a:stretch>
        </p:blipFill>
        <p:spPr>
          <a:xfrm>
            <a:off x="10938931" y="0"/>
            <a:ext cx="1253069" cy="1232452"/>
          </a:xfrm>
          <a:prstGeom prst="rect">
            <a:avLst/>
          </a:prstGeom>
          <a:ln>
            <a:noFill/>
          </a:ln>
          <a:effectLst>
            <a:softEdge rad="112500"/>
          </a:effectLst>
        </p:spPr>
      </p:pic>
    </p:spTree>
    <p:extLst>
      <p:ext uri="{BB962C8B-B14F-4D97-AF65-F5344CB8AC3E}">
        <p14:creationId xmlns:p14="http://schemas.microsoft.com/office/powerpoint/2010/main" val="37192199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835</TotalTime>
  <Words>953</Words>
  <Application>Microsoft Office PowerPoint</Application>
  <PresentationFormat>Widescreen</PresentationFormat>
  <Paragraphs>156</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Libre Baskerville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page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bhanu sai prakash</dc:creator>
  <cp:lastModifiedBy>bhanu sai prakash</cp:lastModifiedBy>
  <cp:revision>22</cp:revision>
  <dcterms:created xsi:type="dcterms:W3CDTF">2025-12-21T20:28:37Z</dcterms:created>
  <dcterms:modified xsi:type="dcterms:W3CDTF">2025-12-23T06:01:20Z</dcterms:modified>
</cp:coreProperties>
</file>